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77" r:id="rId3"/>
    <p:sldId id="294" r:id="rId4"/>
    <p:sldId id="295" r:id="rId5"/>
    <p:sldId id="284" r:id="rId6"/>
    <p:sldId id="296" r:id="rId7"/>
    <p:sldId id="281" r:id="rId8"/>
    <p:sldId id="297" r:id="rId9"/>
    <p:sldId id="299" r:id="rId10"/>
    <p:sldId id="347" r:id="rId11"/>
    <p:sldId id="308" r:id="rId12"/>
    <p:sldId id="300" r:id="rId13"/>
    <p:sldId id="309" r:id="rId14"/>
    <p:sldId id="304" r:id="rId15"/>
    <p:sldId id="301" r:id="rId16"/>
    <p:sldId id="311" r:id="rId17"/>
    <p:sldId id="343" r:id="rId18"/>
    <p:sldId id="312" r:id="rId19"/>
    <p:sldId id="346" r:id="rId20"/>
    <p:sldId id="313" r:id="rId21"/>
    <p:sldId id="316" r:id="rId22"/>
    <p:sldId id="317" r:id="rId23"/>
    <p:sldId id="318" r:id="rId24"/>
    <p:sldId id="344" r:id="rId25"/>
    <p:sldId id="345" r:id="rId26"/>
    <p:sldId id="319" r:id="rId27"/>
    <p:sldId id="349" r:id="rId28"/>
    <p:sldId id="320" r:id="rId29"/>
    <p:sldId id="348" r:id="rId30"/>
    <p:sldId id="323" r:id="rId31"/>
    <p:sldId id="321" r:id="rId32"/>
    <p:sldId id="324" r:id="rId33"/>
    <p:sldId id="325" r:id="rId34"/>
    <p:sldId id="326" r:id="rId35"/>
    <p:sldId id="337" r:id="rId36"/>
    <p:sldId id="338" r:id="rId37"/>
    <p:sldId id="339" r:id="rId38"/>
    <p:sldId id="340" r:id="rId39"/>
    <p:sldId id="341" r:id="rId40"/>
    <p:sldId id="333" r:id="rId41"/>
    <p:sldId id="336" r:id="rId42"/>
    <p:sldId id="350" r:id="rId43"/>
    <p:sldId id="35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8B9"/>
    <a:srgbClr val="2E3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3"/>
    <p:restoredTop sz="78300"/>
  </p:normalViewPr>
  <p:slideViewPr>
    <p:cSldViewPr snapToGrid="0" snapToObjects="1">
      <p:cViewPr varScale="1">
        <p:scale>
          <a:sx n="82" d="100"/>
          <a:sy n="82" d="100"/>
        </p:scale>
        <p:origin x="184" y="1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E0258-1958-414D-A3AB-BC9752B55B77}" type="datetimeFigureOut">
              <a:rPr lang="en-US" smtClean="0"/>
              <a:t>10/21/21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2E35C-BEB0-E142-9212-0AF6A0B9AC81}" type="slidenum">
              <a:rPr lang="en-US" smtClean="0"/>
              <a:t>‹#›</a:t>
            </a:fld>
            <a:endParaRPr lang="en-US"/>
          </a:p>
        </p:txBody>
      </p:sp>
    </p:spTree>
    <p:extLst>
      <p:ext uri="{BB962C8B-B14F-4D97-AF65-F5344CB8AC3E}">
        <p14:creationId xmlns:p14="http://schemas.microsoft.com/office/powerpoint/2010/main" val="1609085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2</a:t>
            </a:fld>
            <a:endParaRPr lang="en-US"/>
          </a:p>
        </p:txBody>
      </p:sp>
    </p:spTree>
    <p:extLst>
      <p:ext uri="{BB962C8B-B14F-4D97-AF65-F5344CB8AC3E}">
        <p14:creationId xmlns:p14="http://schemas.microsoft.com/office/powerpoint/2010/main" val="35824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11</a:t>
            </a:fld>
            <a:endParaRPr lang="en-US"/>
          </a:p>
        </p:txBody>
      </p:sp>
    </p:spTree>
    <p:extLst>
      <p:ext uri="{BB962C8B-B14F-4D97-AF65-F5344CB8AC3E}">
        <p14:creationId xmlns:p14="http://schemas.microsoft.com/office/powerpoint/2010/main" val="580694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t>
            </a:r>
            <a:r>
              <a:rPr lang="en-US" dirty="0" err="1"/>
              <a:t>Haslanger’s</a:t>
            </a:r>
            <a:r>
              <a:rPr lang="en-US" dirty="0"/>
              <a:t> terms</a:t>
            </a:r>
          </a:p>
        </p:txBody>
      </p:sp>
      <p:sp>
        <p:nvSpPr>
          <p:cNvPr id="4" name="Slide Number Placeholder 3"/>
          <p:cNvSpPr>
            <a:spLocks noGrp="1"/>
          </p:cNvSpPr>
          <p:nvPr>
            <p:ph type="sldNum" sz="quarter" idx="5"/>
          </p:nvPr>
        </p:nvSpPr>
        <p:spPr/>
        <p:txBody>
          <a:bodyPr/>
          <a:lstStyle/>
          <a:p>
            <a:fld id="{E732E35C-BEB0-E142-9212-0AF6A0B9AC81}" type="slidenum">
              <a:rPr lang="en-US" smtClean="0"/>
              <a:t>12</a:t>
            </a:fld>
            <a:endParaRPr lang="en-US"/>
          </a:p>
        </p:txBody>
      </p:sp>
    </p:spTree>
    <p:extLst>
      <p:ext uri="{BB962C8B-B14F-4D97-AF65-F5344CB8AC3E}">
        <p14:creationId xmlns:p14="http://schemas.microsoft.com/office/powerpoint/2010/main" val="996560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13</a:t>
            </a:fld>
            <a:endParaRPr lang="en-US"/>
          </a:p>
        </p:txBody>
      </p:sp>
    </p:spTree>
    <p:extLst>
      <p:ext uri="{BB962C8B-B14F-4D97-AF65-F5344CB8AC3E}">
        <p14:creationId xmlns:p14="http://schemas.microsoft.com/office/powerpoint/2010/main" val="3539373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14</a:t>
            </a:fld>
            <a:endParaRPr lang="en-US"/>
          </a:p>
        </p:txBody>
      </p:sp>
    </p:spTree>
    <p:extLst>
      <p:ext uri="{BB962C8B-B14F-4D97-AF65-F5344CB8AC3E}">
        <p14:creationId xmlns:p14="http://schemas.microsoft.com/office/powerpoint/2010/main" val="3320070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15</a:t>
            </a:fld>
            <a:endParaRPr lang="en-US"/>
          </a:p>
        </p:txBody>
      </p:sp>
    </p:spTree>
    <p:extLst>
      <p:ext uri="{BB962C8B-B14F-4D97-AF65-F5344CB8AC3E}">
        <p14:creationId xmlns:p14="http://schemas.microsoft.com/office/powerpoint/2010/main" val="1605341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16</a:t>
            </a:fld>
            <a:endParaRPr lang="en-US"/>
          </a:p>
        </p:txBody>
      </p:sp>
    </p:spTree>
    <p:extLst>
      <p:ext uri="{BB962C8B-B14F-4D97-AF65-F5344CB8AC3E}">
        <p14:creationId xmlns:p14="http://schemas.microsoft.com/office/powerpoint/2010/main" val="1783946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17</a:t>
            </a:fld>
            <a:endParaRPr lang="en-US"/>
          </a:p>
        </p:txBody>
      </p:sp>
    </p:spTree>
    <p:extLst>
      <p:ext uri="{BB962C8B-B14F-4D97-AF65-F5344CB8AC3E}">
        <p14:creationId xmlns:p14="http://schemas.microsoft.com/office/powerpoint/2010/main" val="4178505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18</a:t>
            </a:fld>
            <a:endParaRPr lang="en-US"/>
          </a:p>
        </p:txBody>
      </p:sp>
    </p:spTree>
    <p:extLst>
      <p:ext uri="{BB962C8B-B14F-4D97-AF65-F5344CB8AC3E}">
        <p14:creationId xmlns:p14="http://schemas.microsoft.com/office/powerpoint/2010/main" val="1148324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19</a:t>
            </a:fld>
            <a:endParaRPr lang="en-US"/>
          </a:p>
        </p:txBody>
      </p:sp>
    </p:spTree>
    <p:extLst>
      <p:ext uri="{BB962C8B-B14F-4D97-AF65-F5344CB8AC3E}">
        <p14:creationId xmlns:p14="http://schemas.microsoft.com/office/powerpoint/2010/main" val="285706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20</a:t>
            </a:fld>
            <a:endParaRPr lang="en-US"/>
          </a:p>
        </p:txBody>
      </p:sp>
    </p:spTree>
    <p:extLst>
      <p:ext uri="{BB962C8B-B14F-4D97-AF65-F5344CB8AC3E}">
        <p14:creationId xmlns:p14="http://schemas.microsoft.com/office/powerpoint/2010/main" val="3168067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question for the next few classes: what are folk races? What is it to be white, or black, or Asian, for example?</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3</a:t>
            </a:fld>
            <a:endParaRPr lang="en-US"/>
          </a:p>
        </p:txBody>
      </p:sp>
    </p:spTree>
    <p:extLst>
      <p:ext uri="{BB962C8B-B14F-4D97-AF65-F5344CB8AC3E}">
        <p14:creationId xmlns:p14="http://schemas.microsoft.com/office/powerpoint/2010/main" val="310380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21</a:t>
            </a:fld>
            <a:endParaRPr lang="en-US"/>
          </a:p>
        </p:txBody>
      </p:sp>
    </p:spTree>
    <p:extLst>
      <p:ext uri="{BB962C8B-B14F-4D97-AF65-F5344CB8AC3E}">
        <p14:creationId xmlns:p14="http://schemas.microsoft.com/office/powerpoint/2010/main" val="606193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22</a:t>
            </a:fld>
            <a:endParaRPr lang="en-US"/>
          </a:p>
        </p:txBody>
      </p:sp>
    </p:spTree>
    <p:extLst>
      <p:ext uri="{BB962C8B-B14F-4D97-AF65-F5344CB8AC3E}">
        <p14:creationId xmlns:p14="http://schemas.microsoft.com/office/powerpoint/2010/main" val="4193773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23</a:t>
            </a:fld>
            <a:endParaRPr lang="en-US"/>
          </a:p>
        </p:txBody>
      </p:sp>
    </p:spTree>
    <p:extLst>
      <p:ext uri="{BB962C8B-B14F-4D97-AF65-F5344CB8AC3E}">
        <p14:creationId xmlns:p14="http://schemas.microsoft.com/office/powerpoint/2010/main" val="474205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24</a:t>
            </a:fld>
            <a:endParaRPr lang="en-US"/>
          </a:p>
        </p:txBody>
      </p:sp>
    </p:spTree>
    <p:extLst>
      <p:ext uri="{BB962C8B-B14F-4D97-AF65-F5344CB8AC3E}">
        <p14:creationId xmlns:p14="http://schemas.microsoft.com/office/powerpoint/2010/main" val="2803562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25</a:t>
            </a:fld>
            <a:endParaRPr lang="en-US"/>
          </a:p>
        </p:txBody>
      </p:sp>
    </p:spTree>
    <p:extLst>
      <p:ext uri="{BB962C8B-B14F-4D97-AF65-F5344CB8AC3E}">
        <p14:creationId xmlns:p14="http://schemas.microsoft.com/office/powerpoint/2010/main" val="1665225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26</a:t>
            </a:fld>
            <a:endParaRPr lang="en-US"/>
          </a:p>
        </p:txBody>
      </p:sp>
    </p:spTree>
    <p:extLst>
      <p:ext uri="{BB962C8B-B14F-4D97-AF65-F5344CB8AC3E}">
        <p14:creationId xmlns:p14="http://schemas.microsoft.com/office/powerpoint/2010/main" val="4221511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27</a:t>
            </a:fld>
            <a:endParaRPr lang="en-US"/>
          </a:p>
        </p:txBody>
      </p:sp>
    </p:spTree>
    <p:extLst>
      <p:ext uri="{BB962C8B-B14F-4D97-AF65-F5344CB8AC3E}">
        <p14:creationId xmlns:p14="http://schemas.microsoft.com/office/powerpoint/2010/main" val="3386830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28</a:t>
            </a:fld>
            <a:endParaRPr lang="en-US"/>
          </a:p>
        </p:txBody>
      </p:sp>
    </p:spTree>
    <p:extLst>
      <p:ext uri="{BB962C8B-B14F-4D97-AF65-F5344CB8AC3E}">
        <p14:creationId xmlns:p14="http://schemas.microsoft.com/office/powerpoint/2010/main" val="3947849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29</a:t>
            </a:fld>
            <a:endParaRPr lang="en-US"/>
          </a:p>
        </p:txBody>
      </p:sp>
    </p:spTree>
    <p:extLst>
      <p:ext uri="{BB962C8B-B14F-4D97-AF65-F5344CB8AC3E}">
        <p14:creationId xmlns:p14="http://schemas.microsoft.com/office/powerpoint/2010/main" val="353751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30</a:t>
            </a:fld>
            <a:endParaRPr lang="en-US"/>
          </a:p>
        </p:txBody>
      </p:sp>
    </p:spTree>
    <p:extLst>
      <p:ext uri="{BB962C8B-B14F-4D97-AF65-F5344CB8AC3E}">
        <p14:creationId xmlns:p14="http://schemas.microsoft.com/office/powerpoint/2010/main" val="3297767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question for the next few classes: what are folk races? What is it to be white, or black, or Asian, for example?</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4</a:t>
            </a:fld>
            <a:endParaRPr lang="en-US"/>
          </a:p>
        </p:txBody>
      </p:sp>
    </p:spTree>
    <p:extLst>
      <p:ext uri="{BB962C8B-B14F-4D97-AF65-F5344CB8AC3E}">
        <p14:creationId xmlns:p14="http://schemas.microsoft.com/office/powerpoint/2010/main" val="13356645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31</a:t>
            </a:fld>
            <a:endParaRPr lang="en-US"/>
          </a:p>
        </p:txBody>
      </p:sp>
    </p:spTree>
    <p:extLst>
      <p:ext uri="{BB962C8B-B14F-4D97-AF65-F5344CB8AC3E}">
        <p14:creationId xmlns:p14="http://schemas.microsoft.com/office/powerpoint/2010/main" val="1706799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32</a:t>
            </a:fld>
            <a:endParaRPr lang="en-US"/>
          </a:p>
        </p:txBody>
      </p:sp>
    </p:spTree>
    <p:extLst>
      <p:ext uri="{BB962C8B-B14F-4D97-AF65-F5344CB8AC3E}">
        <p14:creationId xmlns:p14="http://schemas.microsoft.com/office/powerpoint/2010/main" val="734106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33</a:t>
            </a:fld>
            <a:endParaRPr lang="en-US"/>
          </a:p>
        </p:txBody>
      </p:sp>
    </p:spTree>
    <p:extLst>
      <p:ext uri="{BB962C8B-B14F-4D97-AF65-F5344CB8AC3E}">
        <p14:creationId xmlns:p14="http://schemas.microsoft.com/office/powerpoint/2010/main" val="2190374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34</a:t>
            </a:fld>
            <a:endParaRPr lang="en-US"/>
          </a:p>
        </p:txBody>
      </p:sp>
    </p:spTree>
    <p:extLst>
      <p:ext uri="{BB962C8B-B14F-4D97-AF65-F5344CB8AC3E}">
        <p14:creationId xmlns:p14="http://schemas.microsoft.com/office/powerpoint/2010/main" val="3103973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35</a:t>
            </a:fld>
            <a:endParaRPr lang="en-US"/>
          </a:p>
        </p:txBody>
      </p:sp>
    </p:spTree>
    <p:extLst>
      <p:ext uri="{BB962C8B-B14F-4D97-AF65-F5344CB8AC3E}">
        <p14:creationId xmlns:p14="http://schemas.microsoft.com/office/powerpoint/2010/main" val="2497575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36</a:t>
            </a:fld>
            <a:endParaRPr lang="en-US"/>
          </a:p>
        </p:txBody>
      </p:sp>
    </p:spTree>
    <p:extLst>
      <p:ext uri="{BB962C8B-B14F-4D97-AF65-F5344CB8AC3E}">
        <p14:creationId xmlns:p14="http://schemas.microsoft.com/office/powerpoint/2010/main" val="838213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37</a:t>
            </a:fld>
            <a:endParaRPr lang="en-US"/>
          </a:p>
        </p:txBody>
      </p:sp>
    </p:spTree>
    <p:extLst>
      <p:ext uri="{BB962C8B-B14F-4D97-AF65-F5344CB8AC3E}">
        <p14:creationId xmlns:p14="http://schemas.microsoft.com/office/powerpoint/2010/main" val="368562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38</a:t>
            </a:fld>
            <a:endParaRPr lang="en-US"/>
          </a:p>
        </p:txBody>
      </p:sp>
    </p:spTree>
    <p:extLst>
      <p:ext uri="{BB962C8B-B14F-4D97-AF65-F5344CB8AC3E}">
        <p14:creationId xmlns:p14="http://schemas.microsoft.com/office/powerpoint/2010/main" val="419409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39</a:t>
            </a:fld>
            <a:endParaRPr lang="en-US"/>
          </a:p>
        </p:txBody>
      </p:sp>
    </p:spTree>
    <p:extLst>
      <p:ext uri="{BB962C8B-B14F-4D97-AF65-F5344CB8AC3E}">
        <p14:creationId xmlns:p14="http://schemas.microsoft.com/office/powerpoint/2010/main" val="1105234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40</a:t>
            </a:fld>
            <a:endParaRPr lang="en-US"/>
          </a:p>
        </p:txBody>
      </p:sp>
    </p:spTree>
    <p:extLst>
      <p:ext uri="{BB962C8B-B14F-4D97-AF65-F5344CB8AC3E}">
        <p14:creationId xmlns:p14="http://schemas.microsoft.com/office/powerpoint/2010/main" val="416230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5</a:t>
            </a:fld>
            <a:endParaRPr lang="en-US"/>
          </a:p>
        </p:txBody>
      </p:sp>
    </p:spTree>
    <p:extLst>
      <p:ext uri="{BB962C8B-B14F-4D97-AF65-F5344CB8AC3E}">
        <p14:creationId xmlns:p14="http://schemas.microsoft.com/office/powerpoint/2010/main" val="3611693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41</a:t>
            </a:fld>
            <a:endParaRPr lang="en-US"/>
          </a:p>
        </p:txBody>
      </p:sp>
    </p:spTree>
    <p:extLst>
      <p:ext uri="{BB962C8B-B14F-4D97-AF65-F5344CB8AC3E}">
        <p14:creationId xmlns:p14="http://schemas.microsoft.com/office/powerpoint/2010/main" val="3526115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42</a:t>
            </a:fld>
            <a:endParaRPr lang="en-US"/>
          </a:p>
        </p:txBody>
      </p:sp>
    </p:spTree>
    <p:extLst>
      <p:ext uri="{BB962C8B-B14F-4D97-AF65-F5344CB8AC3E}">
        <p14:creationId xmlns:p14="http://schemas.microsoft.com/office/powerpoint/2010/main" val="350325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43</a:t>
            </a:fld>
            <a:endParaRPr lang="en-US"/>
          </a:p>
        </p:txBody>
      </p:sp>
    </p:spTree>
    <p:extLst>
      <p:ext uri="{BB962C8B-B14F-4D97-AF65-F5344CB8AC3E}">
        <p14:creationId xmlns:p14="http://schemas.microsoft.com/office/powerpoint/2010/main" val="339278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6</a:t>
            </a:fld>
            <a:endParaRPr lang="en-US"/>
          </a:p>
        </p:txBody>
      </p:sp>
    </p:spTree>
    <p:extLst>
      <p:ext uri="{BB962C8B-B14F-4D97-AF65-F5344CB8AC3E}">
        <p14:creationId xmlns:p14="http://schemas.microsoft.com/office/powerpoint/2010/main" val="4292029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Spencer: the races recognized by the US government have become </a:t>
            </a:r>
            <a:r>
              <a:rPr lang="en-US" b="1" dirty="0"/>
              <a:t>folk races</a:t>
            </a:r>
            <a:endParaRPr lang="en-US" dirty="0"/>
          </a:p>
          <a:p>
            <a:endParaRPr lang="en-US" dirty="0"/>
          </a:p>
          <a:p>
            <a:r>
              <a:rPr lang="en-US" dirty="0"/>
              <a:t>Why talk about folk races and not just races? To make it clear that we’re talking about the kinds of things that we ordinarily talk about when we talk about race, rather than some specialized conception of race that isn’t what we have in mind.</a:t>
            </a:r>
          </a:p>
          <a:p>
            <a:endParaRPr lang="en-US" dirty="0"/>
          </a:p>
          <a:p>
            <a:r>
              <a:rPr lang="en-US" dirty="0"/>
              <a:t>For example scientists use the term “race” to mean “subspecies,” but that’s not what we mean when we talk about how family wealth is distributed across different racial groups in the US.</a:t>
            </a:r>
          </a:p>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7</a:t>
            </a:fld>
            <a:endParaRPr lang="en-US"/>
          </a:p>
        </p:txBody>
      </p:sp>
    </p:spTree>
    <p:extLst>
      <p:ext uri="{BB962C8B-B14F-4D97-AF65-F5344CB8AC3E}">
        <p14:creationId xmlns:p14="http://schemas.microsoft.com/office/powerpoint/2010/main" val="2938520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8</a:t>
            </a:fld>
            <a:endParaRPr lang="en-US"/>
          </a:p>
        </p:txBody>
      </p:sp>
    </p:spTree>
    <p:extLst>
      <p:ext uri="{BB962C8B-B14F-4D97-AF65-F5344CB8AC3E}">
        <p14:creationId xmlns:p14="http://schemas.microsoft.com/office/powerpoint/2010/main" val="1195708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9</a:t>
            </a:fld>
            <a:endParaRPr lang="en-US"/>
          </a:p>
        </p:txBody>
      </p:sp>
    </p:spTree>
    <p:extLst>
      <p:ext uri="{BB962C8B-B14F-4D97-AF65-F5344CB8AC3E}">
        <p14:creationId xmlns:p14="http://schemas.microsoft.com/office/powerpoint/2010/main" val="374906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2E35C-BEB0-E142-9212-0AF6A0B9AC81}" type="slidenum">
              <a:rPr lang="en-US" smtClean="0"/>
              <a:t>10</a:t>
            </a:fld>
            <a:endParaRPr lang="en-US"/>
          </a:p>
        </p:txBody>
      </p:sp>
    </p:spTree>
    <p:extLst>
      <p:ext uri="{BB962C8B-B14F-4D97-AF65-F5344CB8AC3E}">
        <p14:creationId xmlns:p14="http://schemas.microsoft.com/office/powerpoint/2010/main" val="504862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0F7F-3B36-7748-B535-A3FA308FD7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AC410F-768F-DF4F-9A63-18D137D7C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ABD369-93AE-7C4B-8888-67B7D0392D21}"/>
              </a:ext>
            </a:extLst>
          </p:cNvPr>
          <p:cNvSpPr>
            <a:spLocks noGrp="1"/>
          </p:cNvSpPr>
          <p:nvPr>
            <p:ph type="dt" sz="half" idx="10"/>
          </p:nvPr>
        </p:nvSpPr>
        <p:spPr/>
        <p:txBody>
          <a:bodyPr/>
          <a:lstStyle/>
          <a:p>
            <a:fld id="{D76F157B-AE6C-CB46-BB7F-3DCCA99949A8}" type="datetimeFigureOut">
              <a:rPr lang="en-US" smtClean="0"/>
              <a:t>10/21/21</a:t>
            </a:fld>
            <a:endParaRPr lang="en-US"/>
          </a:p>
        </p:txBody>
      </p:sp>
      <p:sp>
        <p:nvSpPr>
          <p:cNvPr id="5" name="Footer Placeholder 4">
            <a:extLst>
              <a:ext uri="{FF2B5EF4-FFF2-40B4-BE49-F238E27FC236}">
                <a16:creationId xmlns:a16="http://schemas.microsoft.com/office/drawing/2014/main" id="{8287CD45-32D5-644D-8C87-8FED72F892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B9768-7299-9047-AEE3-FC4EDA4E5068}"/>
              </a:ext>
            </a:extLst>
          </p:cNvPr>
          <p:cNvSpPr>
            <a:spLocks noGrp="1"/>
          </p:cNvSpPr>
          <p:nvPr>
            <p:ph type="sldNum" sz="quarter" idx="12"/>
          </p:nvPr>
        </p:nvSpPr>
        <p:spPr/>
        <p:txBody>
          <a:bodyPr/>
          <a:lstStyle/>
          <a:p>
            <a:fld id="{443E672E-E6BA-ED4F-9CEE-B2E579739CE0}" type="slidenum">
              <a:rPr lang="en-US" smtClean="0"/>
              <a:t>‹#›</a:t>
            </a:fld>
            <a:endParaRPr lang="en-US"/>
          </a:p>
        </p:txBody>
      </p:sp>
    </p:spTree>
    <p:extLst>
      <p:ext uri="{BB962C8B-B14F-4D97-AF65-F5344CB8AC3E}">
        <p14:creationId xmlns:p14="http://schemas.microsoft.com/office/powerpoint/2010/main" val="120017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BDC2-90B4-B64C-AEC2-2B88E76967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84E19E-2F93-944F-849F-8F47BC443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732ED-4514-704B-9435-256D46A13B21}"/>
              </a:ext>
            </a:extLst>
          </p:cNvPr>
          <p:cNvSpPr>
            <a:spLocks noGrp="1"/>
          </p:cNvSpPr>
          <p:nvPr>
            <p:ph type="dt" sz="half" idx="10"/>
          </p:nvPr>
        </p:nvSpPr>
        <p:spPr/>
        <p:txBody>
          <a:bodyPr/>
          <a:lstStyle/>
          <a:p>
            <a:fld id="{D76F157B-AE6C-CB46-BB7F-3DCCA99949A8}" type="datetimeFigureOut">
              <a:rPr lang="en-US" smtClean="0"/>
              <a:t>10/21/21</a:t>
            </a:fld>
            <a:endParaRPr lang="en-US"/>
          </a:p>
        </p:txBody>
      </p:sp>
      <p:sp>
        <p:nvSpPr>
          <p:cNvPr id="5" name="Footer Placeholder 4">
            <a:extLst>
              <a:ext uri="{FF2B5EF4-FFF2-40B4-BE49-F238E27FC236}">
                <a16:creationId xmlns:a16="http://schemas.microsoft.com/office/drawing/2014/main" id="{D0C7A853-88DA-7D4E-BA57-4ADE3E437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CD6F1-EBB2-8643-A764-0A4EBB8FEA3D}"/>
              </a:ext>
            </a:extLst>
          </p:cNvPr>
          <p:cNvSpPr>
            <a:spLocks noGrp="1"/>
          </p:cNvSpPr>
          <p:nvPr>
            <p:ph type="sldNum" sz="quarter" idx="12"/>
          </p:nvPr>
        </p:nvSpPr>
        <p:spPr/>
        <p:txBody>
          <a:bodyPr/>
          <a:lstStyle/>
          <a:p>
            <a:fld id="{443E672E-E6BA-ED4F-9CEE-B2E579739CE0}" type="slidenum">
              <a:rPr lang="en-US" smtClean="0"/>
              <a:t>‹#›</a:t>
            </a:fld>
            <a:endParaRPr lang="en-US"/>
          </a:p>
        </p:txBody>
      </p:sp>
    </p:spTree>
    <p:extLst>
      <p:ext uri="{BB962C8B-B14F-4D97-AF65-F5344CB8AC3E}">
        <p14:creationId xmlns:p14="http://schemas.microsoft.com/office/powerpoint/2010/main" val="2612081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19F3DE-91CC-0846-A204-6C4752F909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DE52AB-F167-AE41-A74D-8AE5796F21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12AD1-F3D5-4343-9FAA-099A88BD257B}"/>
              </a:ext>
            </a:extLst>
          </p:cNvPr>
          <p:cNvSpPr>
            <a:spLocks noGrp="1"/>
          </p:cNvSpPr>
          <p:nvPr>
            <p:ph type="dt" sz="half" idx="10"/>
          </p:nvPr>
        </p:nvSpPr>
        <p:spPr/>
        <p:txBody>
          <a:bodyPr/>
          <a:lstStyle/>
          <a:p>
            <a:fld id="{D76F157B-AE6C-CB46-BB7F-3DCCA99949A8}" type="datetimeFigureOut">
              <a:rPr lang="en-US" smtClean="0"/>
              <a:t>10/21/21</a:t>
            </a:fld>
            <a:endParaRPr lang="en-US"/>
          </a:p>
        </p:txBody>
      </p:sp>
      <p:sp>
        <p:nvSpPr>
          <p:cNvPr id="5" name="Footer Placeholder 4">
            <a:extLst>
              <a:ext uri="{FF2B5EF4-FFF2-40B4-BE49-F238E27FC236}">
                <a16:creationId xmlns:a16="http://schemas.microsoft.com/office/drawing/2014/main" id="{22F119BE-AE65-7944-A873-C3034893C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86397-D0A9-3C47-B9CC-C3A5DF2EBB72}"/>
              </a:ext>
            </a:extLst>
          </p:cNvPr>
          <p:cNvSpPr>
            <a:spLocks noGrp="1"/>
          </p:cNvSpPr>
          <p:nvPr>
            <p:ph type="sldNum" sz="quarter" idx="12"/>
          </p:nvPr>
        </p:nvSpPr>
        <p:spPr/>
        <p:txBody>
          <a:bodyPr/>
          <a:lstStyle/>
          <a:p>
            <a:fld id="{443E672E-E6BA-ED4F-9CEE-B2E579739CE0}" type="slidenum">
              <a:rPr lang="en-US" smtClean="0"/>
              <a:t>‹#›</a:t>
            </a:fld>
            <a:endParaRPr lang="en-US"/>
          </a:p>
        </p:txBody>
      </p:sp>
    </p:spTree>
    <p:extLst>
      <p:ext uri="{BB962C8B-B14F-4D97-AF65-F5344CB8AC3E}">
        <p14:creationId xmlns:p14="http://schemas.microsoft.com/office/powerpoint/2010/main" val="389370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7A3A0-9E94-4B46-8498-026FAB0F8E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6D8ECD-FC7E-5F40-8DAB-A13DF03E97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CD90D-D0FE-BA48-8F86-C57EF1315393}"/>
              </a:ext>
            </a:extLst>
          </p:cNvPr>
          <p:cNvSpPr>
            <a:spLocks noGrp="1"/>
          </p:cNvSpPr>
          <p:nvPr>
            <p:ph type="dt" sz="half" idx="10"/>
          </p:nvPr>
        </p:nvSpPr>
        <p:spPr/>
        <p:txBody>
          <a:bodyPr/>
          <a:lstStyle/>
          <a:p>
            <a:fld id="{D76F157B-AE6C-CB46-BB7F-3DCCA99949A8}" type="datetimeFigureOut">
              <a:rPr lang="en-US" smtClean="0"/>
              <a:t>10/21/21</a:t>
            </a:fld>
            <a:endParaRPr lang="en-US"/>
          </a:p>
        </p:txBody>
      </p:sp>
      <p:sp>
        <p:nvSpPr>
          <p:cNvPr id="5" name="Footer Placeholder 4">
            <a:extLst>
              <a:ext uri="{FF2B5EF4-FFF2-40B4-BE49-F238E27FC236}">
                <a16:creationId xmlns:a16="http://schemas.microsoft.com/office/drawing/2014/main" id="{DDAEC00A-EBEA-D24E-909B-2B7A7C853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31547-F977-5241-A419-AB3933A04C6A}"/>
              </a:ext>
            </a:extLst>
          </p:cNvPr>
          <p:cNvSpPr>
            <a:spLocks noGrp="1"/>
          </p:cNvSpPr>
          <p:nvPr>
            <p:ph type="sldNum" sz="quarter" idx="12"/>
          </p:nvPr>
        </p:nvSpPr>
        <p:spPr/>
        <p:txBody>
          <a:bodyPr/>
          <a:lstStyle/>
          <a:p>
            <a:fld id="{443E672E-E6BA-ED4F-9CEE-B2E579739CE0}" type="slidenum">
              <a:rPr lang="en-US" smtClean="0"/>
              <a:t>‹#›</a:t>
            </a:fld>
            <a:endParaRPr lang="en-US"/>
          </a:p>
        </p:txBody>
      </p:sp>
    </p:spTree>
    <p:extLst>
      <p:ext uri="{BB962C8B-B14F-4D97-AF65-F5344CB8AC3E}">
        <p14:creationId xmlns:p14="http://schemas.microsoft.com/office/powerpoint/2010/main" val="2500230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6F48-62C7-0E4C-9FA3-BB30F9C29F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12A9D8-FD96-3146-B870-65FC405E02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EA91D0-A535-8644-9562-86C672E03C75}"/>
              </a:ext>
            </a:extLst>
          </p:cNvPr>
          <p:cNvSpPr>
            <a:spLocks noGrp="1"/>
          </p:cNvSpPr>
          <p:nvPr>
            <p:ph type="dt" sz="half" idx="10"/>
          </p:nvPr>
        </p:nvSpPr>
        <p:spPr/>
        <p:txBody>
          <a:bodyPr/>
          <a:lstStyle/>
          <a:p>
            <a:fld id="{D76F157B-AE6C-CB46-BB7F-3DCCA99949A8}" type="datetimeFigureOut">
              <a:rPr lang="en-US" smtClean="0"/>
              <a:t>10/21/21</a:t>
            </a:fld>
            <a:endParaRPr lang="en-US"/>
          </a:p>
        </p:txBody>
      </p:sp>
      <p:sp>
        <p:nvSpPr>
          <p:cNvPr id="5" name="Footer Placeholder 4">
            <a:extLst>
              <a:ext uri="{FF2B5EF4-FFF2-40B4-BE49-F238E27FC236}">
                <a16:creationId xmlns:a16="http://schemas.microsoft.com/office/drawing/2014/main" id="{84A750E4-FFFC-B942-8F34-68D8B2FB6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22B69-ECB0-4049-A010-133E9465A419}"/>
              </a:ext>
            </a:extLst>
          </p:cNvPr>
          <p:cNvSpPr>
            <a:spLocks noGrp="1"/>
          </p:cNvSpPr>
          <p:nvPr>
            <p:ph type="sldNum" sz="quarter" idx="12"/>
          </p:nvPr>
        </p:nvSpPr>
        <p:spPr/>
        <p:txBody>
          <a:bodyPr/>
          <a:lstStyle/>
          <a:p>
            <a:fld id="{443E672E-E6BA-ED4F-9CEE-B2E579739CE0}" type="slidenum">
              <a:rPr lang="en-US" smtClean="0"/>
              <a:t>‹#›</a:t>
            </a:fld>
            <a:endParaRPr lang="en-US"/>
          </a:p>
        </p:txBody>
      </p:sp>
    </p:spTree>
    <p:extLst>
      <p:ext uri="{BB962C8B-B14F-4D97-AF65-F5344CB8AC3E}">
        <p14:creationId xmlns:p14="http://schemas.microsoft.com/office/powerpoint/2010/main" val="3805800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20E86-67B4-5F4D-994B-D4710FE983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5D6D7B-87B4-534A-A2DC-F2C611FCC8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C1C0D-BA00-6940-91CB-8877BED94C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1E8FE-E0FE-4342-93D5-7F00866BB756}"/>
              </a:ext>
            </a:extLst>
          </p:cNvPr>
          <p:cNvSpPr>
            <a:spLocks noGrp="1"/>
          </p:cNvSpPr>
          <p:nvPr>
            <p:ph type="dt" sz="half" idx="10"/>
          </p:nvPr>
        </p:nvSpPr>
        <p:spPr/>
        <p:txBody>
          <a:bodyPr/>
          <a:lstStyle/>
          <a:p>
            <a:fld id="{D76F157B-AE6C-CB46-BB7F-3DCCA99949A8}" type="datetimeFigureOut">
              <a:rPr lang="en-US" smtClean="0"/>
              <a:t>10/21/21</a:t>
            </a:fld>
            <a:endParaRPr lang="en-US"/>
          </a:p>
        </p:txBody>
      </p:sp>
      <p:sp>
        <p:nvSpPr>
          <p:cNvPr id="6" name="Footer Placeholder 5">
            <a:extLst>
              <a:ext uri="{FF2B5EF4-FFF2-40B4-BE49-F238E27FC236}">
                <a16:creationId xmlns:a16="http://schemas.microsoft.com/office/drawing/2014/main" id="{4D83EFB4-5376-ED47-95E9-8E79B845C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ECC41-5149-B348-90C9-45CE7CFDE8E0}"/>
              </a:ext>
            </a:extLst>
          </p:cNvPr>
          <p:cNvSpPr>
            <a:spLocks noGrp="1"/>
          </p:cNvSpPr>
          <p:nvPr>
            <p:ph type="sldNum" sz="quarter" idx="12"/>
          </p:nvPr>
        </p:nvSpPr>
        <p:spPr/>
        <p:txBody>
          <a:bodyPr/>
          <a:lstStyle/>
          <a:p>
            <a:fld id="{443E672E-E6BA-ED4F-9CEE-B2E579739CE0}" type="slidenum">
              <a:rPr lang="en-US" smtClean="0"/>
              <a:t>‹#›</a:t>
            </a:fld>
            <a:endParaRPr lang="en-US"/>
          </a:p>
        </p:txBody>
      </p:sp>
    </p:spTree>
    <p:extLst>
      <p:ext uri="{BB962C8B-B14F-4D97-AF65-F5344CB8AC3E}">
        <p14:creationId xmlns:p14="http://schemas.microsoft.com/office/powerpoint/2010/main" val="3924367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4FA28-81A7-6D43-BB31-5CB291F7E6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AF31F6-5987-984F-AE64-A2033354ED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FFCDF-8E79-394A-9C80-E0F4DA17D2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48827A-9F73-D54A-B4A0-CF4571CEC1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E37826-4988-0548-AE9E-326174EA43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DC74B0-F609-F043-AFA7-7F1DAE0D517B}"/>
              </a:ext>
            </a:extLst>
          </p:cNvPr>
          <p:cNvSpPr>
            <a:spLocks noGrp="1"/>
          </p:cNvSpPr>
          <p:nvPr>
            <p:ph type="dt" sz="half" idx="10"/>
          </p:nvPr>
        </p:nvSpPr>
        <p:spPr/>
        <p:txBody>
          <a:bodyPr/>
          <a:lstStyle/>
          <a:p>
            <a:fld id="{D76F157B-AE6C-CB46-BB7F-3DCCA99949A8}" type="datetimeFigureOut">
              <a:rPr lang="en-US" smtClean="0"/>
              <a:t>10/21/21</a:t>
            </a:fld>
            <a:endParaRPr lang="en-US"/>
          </a:p>
        </p:txBody>
      </p:sp>
      <p:sp>
        <p:nvSpPr>
          <p:cNvPr id="8" name="Footer Placeholder 7">
            <a:extLst>
              <a:ext uri="{FF2B5EF4-FFF2-40B4-BE49-F238E27FC236}">
                <a16:creationId xmlns:a16="http://schemas.microsoft.com/office/drawing/2014/main" id="{748B6C1B-0735-694E-AC07-4D5A93858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BCDC30-9CF0-F34C-AD21-A89A584308E1}"/>
              </a:ext>
            </a:extLst>
          </p:cNvPr>
          <p:cNvSpPr>
            <a:spLocks noGrp="1"/>
          </p:cNvSpPr>
          <p:nvPr>
            <p:ph type="sldNum" sz="quarter" idx="12"/>
          </p:nvPr>
        </p:nvSpPr>
        <p:spPr/>
        <p:txBody>
          <a:bodyPr/>
          <a:lstStyle/>
          <a:p>
            <a:fld id="{443E672E-E6BA-ED4F-9CEE-B2E579739CE0}" type="slidenum">
              <a:rPr lang="en-US" smtClean="0"/>
              <a:t>‹#›</a:t>
            </a:fld>
            <a:endParaRPr lang="en-US"/>
          </a:p>
        </p:txBody>
      </p:sp>
    </p:spTree>
    <p:extLst>
      <p:ext uri="{BB962C8B-B14F-4D97-AF65-F5344CB8AC3E}">
        <p14:creationId xmlns:p14="http://schemas.microsoft.com/office/powerpoint/2010/main" val="1281334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4649-29DB-784B-9026-B48C602FF1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D3819B-C63E-354E-88E2-0F0D0C1AF979}"/>
              </a:ext>
            </a:extLst>
          </p:cNvPr>
          <p:cNvSpPr>
            <a:spLocks noGrp="1"/>
          </p:cNvSpPr>
          <p:nvPr>
            <p:ph type="dt" sz="half" idx="10"/>
          </p:nvPr>
        </p:nvSpPr>
        <p:spPr/>
        <p:txBody>
          <a:bodyPr/>
          <a:lstStyle/>
          <a:p>
            <a:fld id="{D76F157B-AE6C-CB46-BB7F-3DCCA99949A8}" type="datetimeFigureOut">
              <a:rPr lang="en-US" smtClean="0"/>
              <a:t>10/21/21</a:t>
            </a:fld>
            <a:endParaRPr lang="en-US"/>
          </a:p>
        </p:txBody>
      </p:sp>
      <p:sp>
        <p:nvSpPr>
          <p:cNvPr id="4" name="Footer Placeholder 3">
            <a:extLst>
              <a:ext uri="{FF2B5EF4-FFF2-40B4-BE49-F238E27FC236}">
                <a16:creationId xmlns:a16="http://schemas.microsoft.com/office/drawing/2014/main" id="{4F8A8B33-262A-4D47-B8FE-4FC61D8216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049333-B6EF-1E48-AAC1-B309ECD6A84C}"/>
              </a:ext>
            </a:extLst>
          </p:cNvPr>
          <p:cNvSpPr>
            <a:spLocks noGrp="1"/>
          </p:cNvSpPr>
          <p:nvPr>
            <p:ph type="sldNum" sz="quarter" idx="12"/>
          </p:nvPr>
        </p:nvSpPr>
        <p:spPr/>
        <p:txBody>
          <a:bodyPr/>
          <a:lstStyle/>
          <a:p>
            <a:fld id="{443E672E-E6BA-ED4F-9CEE-B2E579739CE0}" type="slidenum">
              <a:rPr lang="en-US" smtClean="0"/>
              <a:t>‹#›</a:t>
            </a:fld>
            <a:endParaRPr lang="en-US"/>
          </a:p>
        </p:txBody>
      </p:sp>
    </p:spTree>
    <p:extLst>
      <p:ext uri="{BB962C8B-B14F-4D97-AF65-F5344CB8AC3E}">
        <p14:creationId xmlns:p14="http://schemas.microsoft.com/office/powerpoint/2010/main" val="529984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4EC883-0A67-A747-BCD7-E6ACF6A94FFE}"/>
              </a:ext>
            </a:extLst>
          </p:cNvPr>
          <p:cNvSpPr>
            <a:spLocks noGrp="1"/>
          </p:cNvSpPr>
          <p:nvPr>
            <p:ph type="dt" sz="half" idx="10"/>
          </p:nvPr>
        </p:nvSpPr>
        <p:spPr/>
        <p:txBody>
          <a:bodyPr/>
          <a:lstStyle/>
          <a:p>
            <a:fld id="{D76F157B-AE6C-CB46-BB7F-3DCCA99949A8}" type="datetimeFigureOut">
              <a:rPr lang="en-US" smtClean="0"/>
              <a:t>10/21/21</a:t>
            </a:fld>
            <a:endParaRPr lang="en-US"/>
          </a:p>
        </p:txBody>
      </p:sp>
      <p:sp>
        <p:nvSpPr>
          <p:cNvPr id="3" name="Footer Placeholder 2">
            <a:extLst>
              <a:ext uri="{FF2B5EF4-FFF2-40B4-BE49-F238E27FC236}">
                <a16:creationId xmlns:a16="http://schemas.microsoft.com/office/drawing/2014/main" id="{2855D9D7-6DC5-5E43-ABE3-F5C268E600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EDED0F-A512-E449-961B-921EFE0FB770}"/>
              </a:ext>
            </a:extLst>
          </p:cNvPr>
          <p:cNvSpPr>
            <a:spLocks noGrp="1"/>
          </p:cNvSpPr>
          <p:nvPr>
            <p:ph type="sldNum" sz="quarter" idx="12"/>
          </p:nvPr>
        </p:nvSpPr>
        <p:spPr/>
        <p:txBody>
          <a:bodyPr/>
          <a:lstStyle/>
          <a:p>
            <a:fld id="{443E672E-E6BA-ED4F-9CEE-B2E579739CE0}" type="slidenum">
              <a:rPr lang="en-US" smtClean="0"/>
              <a:t>‹#›</a:t>
            </a:fld>
            <a:endParaRPr lang="en-US"/>
          </a:p>
        </p:txBody>
      </p:sp>
    </p:spTree>
    <p:extLst>
      <p:ext uri="{BB962C8B-B14F-4D97-AF65-F5344CB8AC3E}">
        <p14:creationId xmlns:p14="http://schemas.microsoft.com/office/powerpoint/2010/main" val="94993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D6A7-69B9-8243-B183-6F5BCF976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1C743F-5E47-E343-A3FB-B26DEE5981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20A5F8-B449-2A46-8EF8-CAB17FCE3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E5EBFE-613B-3E49-9158-E3602B8920B9}"/>
              </a:ext>
            </a:extLst>
          </p:cNvPr>
          <p:cNvSpPr>
            <a:spLocks noGrp="1"/>
          </p:cNvSpPr>
          <p:nvPr>
            <p:ph type="dt" sz="half" idx="10"/>
          </p:nvPr>
        </p:nvSpPr>
        <p:spPr/>
        <p:txBody>
          <a:bodyPr/>
          <a:lstStyle/>
          <a:p>
            <a:fld id="{D76F157B-AE6C-CB46-BB7F-3DCCA99949A8}" type="datetimeFigureOut">
              <a:rPr lang="en-US" smtClean="0"/>
              <a:t>10/21/21</a:t>
            </a:fld>
            <a:endParaRPr lang="en-US"/>
          </a:p>
        </p:txBody>
      </p:sp>
      <p:sp>
        <p:nvSpPr>
          <p:cNvPr id="6" name="Footer Placeholder 5">
            <a:extLst>
              <a:ext uri="{FF2B5EF4-FFF2-40B4-BE49-F238E27FC236}">
                <a16:creationId xmlns:a16="http://schemas.microsoft.com/office/drawing/2014/main" id="{7A4F8AD3-818D-8144-A0FD-B4B5D6ADD8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5F75B5-1538-E443-A338-881CEBED9142}"/>
              </a:ext>
            </a:extLst>
          </p:cNvPr>
          <p:cNvSpPr>
            <a:spLocks noGrp="1"/>
          </p:cNvSpPr>
          <p:nvPr>
            <p:ph type="sldNum" sz="quarter" idx="12"/>
          </p:nvPr>
        </p:nvSpPr>
        <p:spPr/>
        <p:txBody>
          <a:bodyPr/>
          <a:lstStyle/>
          <a:p>
            <a:fld id="{443E672E-E6BA-ED4F-9CEE-B2E579739CE0}" type="slidenum">
              <a:rPr lang="en-US" smtClean="0"/>
              <a:t>‹#›</a:t>
            </a:fld>
            <a:endParaRPr lang="en-US"/>
          </a:p>
        </p:txBody>
      </p:sp>
    </p:spTree>
    <p:extLst>
      <p:ext uri="{BB962C8B-B14F-4D97-AF65-F5344CB8AC3E}">
        <p14:creationId xmlns:p14="http://schemas.microsoft.com/office/powerpoint/2010/main" val="1260728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4B14-63F8-DE45-94FF-1D3C095CB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C70C57-7E15-A44E-A863-ACC294F9E4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EB8F03-A63D-C440-8D64-377D17170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A21D99-39F3-D14D-9A84-AFA02EB74739}"/>
              </a:ext>
            </a:extLst>
          </p:cNvPr>
          <p:cNvSpPr>
            <a:spLocks noGrp="1"/>
          </p:cNvSpPr>
          <p:nvPr>
            <p:ph type="dt" sz="half" idx="10"/>
          </p:nvPr>
        </p:nvSpPr>
        <p:spPr/>
        <p:txBody>
          <a:bodyPr/>
          <a:lstStyle/>
          <a:p>
            <a:fld id="{D76F157B-AE6C-CB46-BB7F-3DCCA99949A8}" type="datetimeFigureOut">
              <a:rPr lang="en-US" smtClean="0"/>
              <a:t>10/21/21</a:t>
            </a:fld>
            <a:endParaRPr lang="en-US"/>
          </a:p>
        </p:txBody>
      </p:sp>
      <p:sp>
        <p:nvSpPr>
          <p:cNvPr id="6" name="Footer Placeholder 5">
            <a:extLst>
              <a:ext uri="{FF2B5EF4-FFF2-40B4-BE49-F238E27FC236}">
                <a16:creationId xmlns:a16="http://schemas.microsoft.com/office/drawing/2014/main" id="{DCA2BF95-04D3-E348-A8BB-247DDB6650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030A0-4CE6-9C4B-B9CC-630A9A0D526B}"/>
              </a:ext>
            </a:extLst>
          </p:cNvPr>
          <p:cNvSpPr>
            <a:spLocks noGrp="1"/>
          </p:cNvSpPr>
          <p:nvPr>
            <p:ph type="sldNum" sz="quarter" idx="12"/>
          </p:nvPr>
        </p:nvSpPr>
        <p:spPr/>
        <p:txBody>
          <a:bodyPr/>
          <a:lstStyle/>
          <a:p>
            <a:fld id="{443E672E-E6BA-ED4F-9CEE-B2E579739CE0}" type="slidenum">
              <a:rPr lang="en-US" smtClean="0"/>
              <a:t>‹#›</a:t>
            </a:fld>
            <a:endParaRPr lang="en-US"/>
          </a:p>
        </p:txBody>
      </p:sp>
    </p:spTree>
    <p:extLst>
      <p:ext uri="{BB962C8B-B14F-4D97-AF65-F5344CB8AC3E}">
        <p14:creationId xmlns:p14="http://schemas.microsoft.com/office/powerpoint/2010/main" val="2937856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39F2A6-AD68-D645-8612-F96B2C2C24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B51DE8-50DA-3243-8412-38DFA9403E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C79D3C-7519-5F4F-A736-C564D3A19B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6F157B-AE6C-CB46-BB7F-3DCCA99949A8}" type="datetimeFigureOut">
              <a:rPr lang="en-US" smtClean="0"/>
              <a:t>10/21/21</a:t>
            </a:fld>
            <a:endParaRPr lang="en-US"/>
          </a:p>
        </p:txBody>
      </p:sp>
      <p:sp>
        <p:nvSpPr>
          <p:cNvPr id="5" name="Footer Placeholder 4">
            <a:extLst>
              <a:ext uri="{FF2B5EF4-FFF2-40B4-BE49-F238E27FC236}">
                <a16:creationId xmlns:a16="http://schemas.microsoft.com/office/drawing/2014/main" id="{A887A570-16C0-4147-954A-EE63946BA0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00C23E-7C16-2743-BD47-2ABE05EDC9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E672E-E6BA-ED4F-9CEE-B2E579739CE0}" type="slidenum">
              <a:rPr lang="en-US" smtClean="0"/>
              <a:t>‹#›</a:t>
            </a:fld>
            <a:endParaRPr lang="en-US"/>
          </a:p>
        </p:txBody>
      </p:sp>
    </p:spTree>
    <p:extLst>
      <p:ext uri="{BB962C8B-B14F-4D97-AF65-F5344CB8AC3E}">
        <p14:creationId xmlns:p14="http://schemas.microsoft.com/office/powerpoint/2010/main" val="207972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4038-ED27-AE4A-B183-E2F7F6A802DA}"/>
              </a:ext>
            </a:extLst>
          </p:cNvPr>
          <p:cNvSpPr>
            <a:spLocks noGrp="1"/>
          </p:cNvSpPr>
          <p:nvPr>
            <p:ph type="ctrTitle"/>
          </p:nvPr>
        </p:nvSpPr>
        <p:spPr>
          <a:xfrm>
            <a:off x="1192306" y="1041400"/>
            <a:ext cx="9807388" cy="2387600"/>
          </a:xfrm>
        </p:spPr>
        <p:txBody>
          <a:bodyPr/>
          <a:lstStyle/>
          <a:p>
            <a:r>
              <a:rPr lang="en-US" dirty="0"/>
              <a:t>Appiah and </a:t>
            </a:r>
            <a:r>
              <a:rPr lang="en-US" dirty="0" err="1"/>
              <a:t>Haslanger</a:t>
            </a:r>
            <a:r>
              <a:rPr lang="en-US" dirty="0"/>
              <a:t> on Race</a:t>
            </a:r>
          </a:p>
        </p:txBody>
      </p:sp>
      <p:sp>
        <p:nvSpPr>
          <p:cNvPr id="3" name="Subtitle 2">
            <a:extLst>
              <a:ext uri="{FF2B5EF4-FFF2-40B4-BE49-F238E27FC236}">
                <a16:creationId xmlns:a16="http://schemas.microsoft.com/office/drawing/2014/main" id="{E338CD4C-DAEA-8E4A-8546-08826EB93DD5}"/>
              </a:ext>
            </a:extLst>
          </p:cNvPr>
          <p:cNvSpPr>
            <a:spLocks noGrp="1"/>
          </p:cNvSpPr>
          <p:nvPr>
            <p:ph type="subTitle" idx="1"/>
          </p:nvPr>
        </p:nvSpPr>
        <p:spPr/>
        <p:txBody>
          <a:bodyPr/>
          <a:lstStyle/>
          <a:p>
            <a:r>
              <a:rPr lang="en-US" dirty="0"/>
              <a:t>PHI2010</a:t>
            </a:r>
          </a:p>
        </p:txBody>
      </p:sp>
    </p:spTree>
    <p:extLst>
      <p:ext uri="{BB962C8B-B14F-4D97-AF65-F5344CB8AC3E}">
        <p14:creationId xmlns:p14="http://schemas.microsoft.com/office/powerpoint/2010/main" val="113529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a:bodyPr>
          <a:lstStyle/>
          <a:p>
            <a:r>
              <a:rPr lang="en-US" dirty="0"/>
              <a:t>The biological conception</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4203700"/>
          </a:xfrm>
        </p:spPr>
        <p:txBody>
          <a:bodyPr>
            <a:normAutofit lnSpcReduction="10000"/>
          </a:bodyPr>
          <a:lstStyle/>
          <a:p>
            <a:pPr marL="0" indent="0">
              <a:buNone/>
            </a:pPr>
            <a:r>
              <a:rPr lang="en-US" sz="3200" dirty="0"/>
              <a:t>Race “science” of the 19</a:t>
            </a:r>
            <a:r>
              <a:rPr lang="en-US" sz="3200" baseline="30000" dirty="0"/>
              <a:t>th</a:t>
            </a:r>
            <a:r>
              <a:rPr lang="en-US" sz="3200" dirty="0"/>
              <a:t> century held that people of different races have different biological “essences” and that people of different races have different natural abilities and moral status</a:t>
            </a:r>
          </a:p>
          <a:p>
            <a:pPr marL="0" indent="0">
              <a:buNone/>
            </a:pPr>
            <a:endParaRPr lang="en-US" sz="3200" dirty="0"/>
          </a:p>
          <a:p>
            <a:pPr marL="0" indent="0">
              <a:buNone/>
            </a:pPr>
            <a:r>
              <a:rPr lang="en-US" sz="3200" dirty="0"/>
              <a:t>Du </a:t>
            </a:r>
            <a:r>
              <a:rPr lang="en-US" sz="3200" dirty="0" err="1"/>
              <a:t>Bois</a:t>
            </a:r>
            <a:r>
              <a:rPr lang="en-US" sz="3200" dirty="0"/>
              <a:t> rejects this on both </a:t>
            </a:r>
            <a:r>
              <a:rPr lang="en-US" sz="3200" b="1" dirty="0">
                <a:solidFill>
                  <a:srgbClr val="3F48B9"/>
                </a:solidFill>
              </a:rPr>
              <a:t>scientific</a:t>
            </a:r>
            <a:r>
              <a:rPr lang="en-US" sz="3200" dirty="0"/>
              <a:t> and </a:t>
            </a:r>
            <a:r>
              <a:rPr lang="en-US" sz="3200" b="1" dirty="0">
                <a:solidFill>
                  <a:srgbClr val="3F48B9"/>
                </a:solidFill>
              </a:rPr>
              <a:t>moral</a:t>
            </a:r>
            <a:r>
              <a:rPr lang="en-US" sz="3200" dirty="0"/>
              <a:t> grounds</a:t>
            </a:r>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09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a:bodyPr>
          <a:lstStyle/>
          <a:p>
            <a:r>
              <a:rPr lang="en-US" dirty="0"/>
              <a:t>The biological conception</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3785419"/>
          </a:xfrm>
        </p:spPr>
        <p:txBody>
          <a:bodyPr>
            <a:normAutofit fontScale="92500" lnSpcReduction="10000"/>
          </a:bodyPr>
          <a:lstStyle/>
          <a:p>
            <a:pPr marL="0" indent="0">
              <a:buNone/>
            </a:pPr>
            <a:r>
              <a:rPr lang="en-US" sz="3200" dirty="0"/>
              <a:t>“It is easy to see that scientific definition of race is impossible; it is easy to prove that physical characteristics are not so inherited as to make it possible to divide the world into races; that </a:t>
            </a:r>
            <a:r>
              <a:rPr lang="en-US" sz="3200" b="1" dirty="0">
                <a:solidFill>
                  <a:srgbClr val="3F48B9"/>
                </a:solidFill>
              </a:rPr>
              <a:t>ability is the monopoly of no known aristocracy</a:t>
            </a:r>
            <a:r>
              <a:rPr lang="en-US" sz="3200" dirty="0"/>
              <a:t>; that the possibilities of human development cannot be circumscribed by color, nationality, or any conceivable definition of race.”</a:t>
            </a:r>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926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a:bodyPr>
          <a:lstStyle/>
          <a:p>
            <a:r>
              <a:rPr lang="en-US" dirty="0"/>
              <a:t>The biological conception</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4165594"/>
          </a:xfrm>
        </p:spPr>
        <p:txBody>
          <a:bodyPr>
            <a:normAutofit lnSpcReduction="10000"/>
          </a:bodyPr>
          <a:lstStyle/>
          <a:p>
            <a:pPr marL="0" indent="0">
              <a:buNone/>
            </a:pPr>
            <a:r>
              <a:rPr lang="en-US" sz="2400" b="1" dirty="0"/>
              <a:t>Commonality problem:</a:t>
            </a:r>
            <a:r>
              <a:rPr lang="en-US" sz="2400" dirty="0"/>
              <a:t> race science has failed to identify biological properties that could play the roles that races were supposed to play</a:t>
            </a:r>
          </a:p>
          <a:p>
            <a:r>
              <a:rPr lang="en-US" sz="2400" dirty="0"/>
              <a:t>i.e., no basis in biology for thinking that racial differences are biologically “deep” / correspond to differences in natural ability</a:t>
            </a:r>
          </a:p>
          <a:p>
            <a:pPr marL="0" indent="0">
              <a:buNone/>
            </a:pPr>
            <a:endParaRPr lang="en-US" sz="2400" i="1" dirty="0"/>
          </a:p>
          <a:p>
            <a:pPr marL="0" indent="0">
              <a:buNone/>
            </a:pPr>
            <a:r>
              <a:rPr lang="en-US" sz="2400" b="1" dirty="0"/>
              <a:t>Normativity problem: </a:t>
            </a:r>
            <a:r>
              <a:rPr lang="en-US" sz="2400" dirty="0"/>
              <a:t>the biological conception of race falsely assumes that people of some races matter more from a moral point of view, and is used to justify oppressive practices (e.g. slavery, colonialism, segregation)</a:t>
            </a:r>
            <a:endParaRPr lang="en-US" sz="2400" b="1" dirty="0"/>
          </a:p>
          <a:p>
            <a:pPr marL="0" indent="0">
              <a:buNone/>
            </a:pPr>
            <a:endParaRPr lang="en-US" sz="2400" i="1" dirty="0"/>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88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808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a:bodyPr>
          <a:lstStyle/>
          <a:p>
            <a:r>
              <a:rPr lang="en-US" dirty="0"/>
              <a:t>Race as social category</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3785419"/>
          </a:xfrm>
        </p:spPr>
        <p:txBody>
          <a:bodyPr>
            <a:normAutofit/>
          </a:bodyPr>
          <a:lstStyle/>
          <a:p>
            <a:pPr marL="0" indent="0">
              <a:buNone/>
            </a:pPr>
            <a:r>
              <a:rPr lang="en-US" dirty="0"/>
              <a:t>“Nevertheless, in our calmer moments we must acknowledge that human beings are divided into races”</a:t>
            </a:r>
          </a:p>
          <a:p>
            <a:pPr marL="0" indent="0">
              <a:buNone/>
            </a:pPr>
            <a:endParaRPr lang="en-US" dirty="0"/>
          </a:p>
          <a:p>
            <a:pPr marL="0" indent="0">
              <a:buNone/>
            </a:pPr>
            <a:r>
              <a:rPr lang="en-US" dirty="0"/>
              <a:t>“[A]s I face Africa I ask myself: what is it between us that constitutes a tie which I can feel better than I can explain?”</a:t>
            </a:r>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502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a:bodyPr>
          <a:lstStyle/>
          <a:p>
            <a:r>
              <a:rPr lang="en-US" dirty="0"/>
              <a:t>Pan-Africanism</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3785419"/>
          </a:xfrm>
        </p:spPr>
        <p:txBody>
          <a:bodyPr>
            <a:normAutofit/>
          </a:bodyPr>
          <a:lstStyle/>
          <a:p>
            <a:pPr marL="0" indent="0">
              <a:buNone/>
            </a:pPr>
            <a:r>
              <a:rPr lang="en-US" sz="3200" dirty="0"/>
              <a:t>The view that “African people, both on the continent and in the diaspora, share not merely a common history, but a common destiny”</a:t>
            </a:r>
          </a:p>
          <a:p>
            <a:pPr marL="0" indent="0">
              <a:buNone/>
            </a:pPr>
            <a:endParaRPr lang="en-US" sz="3200" dirty="0"/>
          </a:p>
          <a:p>
            <a:pPr marL="0" indent="0">
              <a:buNone/>
            </a:pPr>
            <a:r>
              <a:rPr lang="en-US" sz="3200" dirty="0" err="1"/>
              <a:t>Minkah</a:t>
            </a:r>
            <a:r>
              <a:rPr lang="en-US" sz="3200" dirty="0"/>
              <a:t> </a:t>
            </a:r>
            <a:r>
              <a:rPr lang="en-US" sz="3200" dirty="0" err="1"/>
              <a:t>Makalani</a:t>
            </a:r>
            <a:r>
              <a:rPr lang="en-US" sz="3200" dirty="0"/>
              <a:t> (2011)</a:t>
            </a:r>
          </a:p>
        </p:txBody>
      </p:sp>
      <p:pic>
        <p:nvPicPr>
          <p:cNvPr id="3076" name="Picture 4" descr="Minkah Makalani Wiki &amp;amp; Bio">
            <a:extLst>
              <a:ext uri="{FF2B5EF4-FFF2-40B4-BE49-F238E27FC236}">
                <a16:creationId xmlns:a16="http://schemas.microsoft.com/office/drawing/2014/main" id="{76BF657A-3618-BD41-99B1-9C9E1BA1A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250"/>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112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a:bodyPr>
          <a:lstStyle/>
          <a:p>
            <a:r>
              <a:rPr lang="en-US" dirty="0"/>
              <a:t>Project</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2" y="2184370"/>
            <a:ext cx="6586489" cy="4308391"/>
          </a:xfrm>
        </p:spPr>
        <p:txBody>
          <a:bodyPr>
            <a:normAutofit fontScale="85000" lnSpcReduction="20000"/>
          </a:bodyPr>
          <a:lstStyle/>
          <a:p>
            <a:pPr marL="0" indent="0">
              <a:buNone/>
            </a:pPr>
            <a:r>
              <a:rPr lang="en-US" sz="3200" dirty="0"/>
              <a:t>Give an account of what it is to be Black that</a:t>
            </a:r>
          </a:p>
          <a:p>
            <a:pPr marL="457200" indent="-457200">
              <a:buAutoNum type="arabicPeriod"/>
            </a:pPr>
            <a:r>
              <a:rPr lang="en-US" sz="3200" dirty="0"/>
              <a:t>Solves the </a:t>
            </a:r>
            <a:r>
              <a:rPr lang="en-US" sz="3200" b="1" dirty="0">
                <a:solidFill>
                  <a:srgbClr val="3F48B9"/>
                </a:solidFill>
              </a:rPr>
              <a:t>Commonality Problem </a:t>
            </a:r>
            <a:r>
              <a:rPr lang="en-US" sz="3200" dirty="0"/>
              <a:t>by identifying features that all Black people share (individually necessary and jointly sufficient)</a:t>
            </a:r>
          </a:p>
          <a:p>
            <a:pPr marL="457200" indent="-457200">
              <a:buAutoNum type="arabicPeriod"/>
            </a:pPr>
            <a:r>
              <a:rPr lang="en-US" sz="3200" dirty="0"/>
              <a:t>Solves the </a:t>
            </a:r>
            <a:r>
              <a:rPr lang="en-US" sz="3200" b="1" dirty="0">
                <a:solidFill>
                  <a:srgbClr val="3F48B9"/>
                </a:solidFill>
              </a:rPr>
              <a:t>Normativity Problem </a:t>
            </a:r>
            <a:r>
              <a:rPr lang="en-US" sz="3200" dirty="0"/>
              <a:t>by rejecting the view that Whites are superior (in terms of moral status or natural abilities)</a:t>
            </a:r>
          </a:p>
          <a:p>
            <a:pPr marL="457200" indent="-457200">
              <a:buAutoNum type="arabicPeriod"/>
            </a:pPr>
            <a:r>
              <a:rPr lang="en-US" sz="3200" dirty="0"/>
              <a:t>Is useful for </a:t>
            </a:r>
            <a:r>
              <a:rPr lang="en-US" sz="3200" b="1" dirty="0">
                <a:solidFill>
                  <a:srgbClr val="3F48B9"/>
                </a:solidFill>
              </a:rPr>
              <a:t>Sociological Theorizing</a:t>
            </a:r>
            <a:r>
              <a:rPr lang="en-US" sz="3200" dirty="0"/>
              <a:t>—for understanding the role race plays in society</a:t>
            </a:r>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59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a:bodyPr>
          <a:lstStyle/>
          <a:p>
            <a:r>
              <a:rPr lang="en-US" dirty="0"/>
              <a:t>Race as social category</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3785419"/>
          </a:xfrm>
        </p:spPr>
        <p:txBody>
          <a:bodyPr>
            <a:normAutofit/>
          </a:bodyPr>
          <a:lstStyle/>
          <a:p>
            <a:pPr marL="0" indent="0">
              <a:buNone/>
            </a:pPr>
            <a:r>
              <a:rPr lang="en-US" dirty="0"/>
              <a:t>“The physical bond [among people of direct African descent] is least and the </a:t>
            </a:r>
            <a:r>
              <a:rPr lang="en-US" b="1" dirty="0">
                <a:solidFill>
                  <a:srgbClr val="3F48B9"/>
                </a:solidFill>
              </a:rPr>
              <a:t>badge of color </a:t>
            </a:r>
            <a:r>
              <a:rPr lang="en-US" dirty="0"/>
              <a:t>relatively unimportant save as a badge”</a:t>
            </a:r>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88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53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65431" y="2438400"/>
            <a:ext cx="6586489" cy="4204443"/>
          </a:xfrm>
        </p:spPr>
        <p:txBody>
          <a:bodyPr>
            <a:normAutofit lnSpcReduction="10000"/>
          </a:bodyPr>
          <a:lstStyle/>
          <a:p>
            <a:pPr marL="0" indent="0">
              <a:buNone/>
            </a:pPr>
            <a:r>
              <a:rPr lang="en-US" b="1" dirty="0"/>
              <a:t>Du </a:t>
            </a:r>
            <a:r>
              <a:rPr lang="en-US" b="1" dirty="0" err="1"/>
              <a:t>Bois</a:t>
            </a:r>
            <a:r>
              <a:rPr lang="en-US" b="1" dirty="0"/>
              <a:t>:</a:t>
            </a:r>
            <a:r>
              <a:rPr lang="en-US" dirty="0"/>
              <a:t> “The physical bond [among people of direct African descent] is least and the </a:t>
            </a:r>
            <a:r>
              <a:rPr lang="en-US" b="1" dirty="0">
                <a:solidFill>
                  <a:srgbClr val="3F48B9"/>
                </a:solidFill>
              </a:rPr>
              <a:t>badge of color </a:t>
            </a:r>
            <a:r>
              <a:rPr lang="en-US" dirty="0"/>
              <a:t>relatively unimportant save as a badge…”</a:t>
            </a:r>
          </a:p>
          <a:p>
            <a:pPr marL="0" indent="0">
              <a:buNone/>
            </a:pPr>
            <a:endParaRPr lang="en-US" dirty="0"/>
          </a:p>
          <a:p>
            <a:pPr marL="0" indent="0">
              <a:buNone/>
            </a:pPr>
            <a:r>
              <a:rPr lang="en-US" b="1" dirty="0" err="1"/>
              <a:t>Haslanger</a:t>
            </a:r>
            <a:r>
              <a:rPr lang="en-US" b="1" dirty="0"/>
              <a:t>:</a:t>
            </a:r>
            <a:r>
              <a:rPr lang="en-US" dirty="0"/>
              <a:t> “I will use the term </a:t>
            </a:r>
            <a:r>
              <a:rPr lang="en-US" b="1" dirty="0">
                <a:solidFill>
                  <a:srgbClr val="3F48B9"/>
                </a:solidFill>
              </a:rPr>
              <a:t>‘color’ </a:t>
            </a:r>
            <a:r>
              <a:rPr lang="en-US" dirty="0"/>
              <a:t>to refer to the (contextually variable) physical ‘markers’ of race. … I mean to include in ‘color’ more than just skin tone: common markers also include eye, nose, and lip shape, hair texture, physique, etc.”</a:t>
            </a:r>
          </a:p>
          <a:p>
            <a:pPr marL="0" indent="0">
              <a:buNone/>
            </a:pPr>
            <a:endParaRPr lang="en-US" dirty="0"/>
          </a:p>
          <a:p>
            <a:pPr marL="0" indent="0">
              <a:buNone/>
            </a:pPr>
            <a:endParaRPr lang="en-US" dirty="0"/>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C974"/>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63464285-98C5-B741-83A6-2D52D15A242A}"/>
              </a:ext>
            </a:extLst>
          </p:cNvPr>
          <p:cNvSpPr>
            <a:spLocks noGrp="1"/>
          </p:cNvSpPr>
          <p:nvPr>
            <p:ph type="title"/>
          </p:nvPr>
        </p:nvSpPr>
        <p:spPr>
          <a:xfrm>
            <a:off x="4965430" y="629268"/>
            <a:ext cx="6586491" cy="1286160"/>
          </a:xfrm>
        </p:spPr>
        <p:txBody>
          <a:bodyPr anchor="b">
            <a:normAutofit fontScale="90000"/>
          </a:bodyPr>
          <a:lstStyle/>
          <a:p>
            <a:r>
              <a:rPr lang="en-US" dirty="0"/>
              <a:t>“Color” as the physical indicators of race</a:t>
            </a:r>
          </a:p>
        </p:txBody>
      </p:sp>
    </p:spTree>
    <p:extLst>
      <p:ext uri="{BB962C8B-B14F-4D97-AF65-F5344CB8AC3E}">
        <p14:creationId xmlns:p14="http://schemas.microsoft.com/office/powerpoint/2010/main" val="3068880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a:bodyPr>
          <a:lstStyle/>
          <a:p>
            <a:r>
              <a:rPr lang="en-US" dirty="0"/>
              <a:t>Race as social category</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3785419"/>
          </a:xfrm>
        </p:spPr>
        <p:txBody>
          <a:bodyPr>
            <a:normAutofit/>
          </a:bodyPr>
          <a:lstStyle/>
          <a:p>
            <a:pPr marL="0" indent="0">
              <a:buNone/>
            </a:pPr>
            <a:r>
              <a:rPr lang="en-US" dirty="0"/>
              <a:t>“[T]</a:t>
            </a:r>
            <a:r>
              <a:rPr lang="en-US" dirty="0" err="1"/>
              <a:t>hroughout</a:t>
            </a:r>
            <a:r>
              <a:rPr lang="en-US" dirty="0"/>
              <a:t> the world today organized groups of men by monopoly of economic and physical power, legal enactment and intellectual training are limiting with determination and unflagging zeal the development of other groups; and that </a:t>
            </a:r>
            <a:r>
              <a:rPr lang="en-US" b="1" dirty="0">
                <a:solidFill>
                  <a:srgbClr val="3F48B9"/>
                </a:solidFill>
              </a:rPr>
              <a:t>the concentration particularly of economic power today puts the majority of mankind into a slavery to the rest</a:t>
            </a:r>
            <a:r>
              <a:rPr lang="en-US" dirty="0"/>
              <a:t>.”</a:t>
            </a:r>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88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772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a:bodyPr>
          <a:lstStyle/>
          <a:p>
            <a:r>
              <a:rPr lang="en-US" dirty="0"/>
              <a:t>Race as social category</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3785419"/>
          </a:xfrm>
        </p:spPr>
        <p:txBody>
          <a:bodyPr>
            <a:normAutofit/>
          </a:bodyPr>
          <a:lstStyle/>
          <a:p>
            <a:pPr marL="0" indent="0">
              <a:buNone/>
            </a:pPr>
            <a:r>
              <a:rPr lang="en-US" dirty="0"/>
              <a:t>“[T]he real essence of this kinship is its </a:t>
            </a:r>
            <a:r>
              <a:rPr lang="en-US" b="1" dirty="0">
                <a:solidFill>
                  <a:srgbClr val="3F48B9"/>
                </a:solidFill>
              </a:rPr>
              <a:t>social heritage of slavery</a:t>
            </a:r>
            <a:r>
              <a:rPr lang="en-US" dirty="0"/>
              <a:t>; the </a:t>
            </a:r>
            <a:r>
              <a:rPr lang="en-US" b="1" dirty="0">
                <a:solidFill>
                  <a:srgbClr val="3F48B9"/>
                </a:solidFill>
              </a:rPr>
              <a:t>discrimination and insult</a:t>
            </a:r>
            <a:r>
              <a:rPr lang="en-US" dirty="0"/>
              <a:t>; and this heritage binds together not simply the children of Africa, but extends through ... Asia and the South Seas. It is this unity that draws me to Africa.”</a:t>
            </a:r>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88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298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0C94-B200-954C-B59E-10DEF0C557C0}"/>
              </a:ext>
            </a:extLst>
          </p:cNvPr>
          <p:cNvSpPr>
            <a:spLocks noGrp="1"/>
          </p:cNvSpPr>
          <p:nvPr>
            <p:ph type="title"/>
          </p:nvPr>
        </p:nvSpPr>
        <p:spPr/>
        <p:txBody>
          <a:bodyPr/>
          <a:lstStyle/>
          <a:p>
            <a:r>
              <a:rPr lang="en-US" dirty="0"/>
              <a:t>Folk races</a:t>
            </a:r>
          </a:p>
        </p:txBody>
      </p:sp>
      <p:sp>
        <p:nvSpPr>
          <p:cNvPr id="3" name="Content Placeholder 2">
            <a:extLst>
              <a:ext uri="{FF2B5EF4-FFF2-40B4-BE49-F238E27FC236}">
                <a16:creationId xmlns:a16="http://schemas.microsoft.com/office/drawing/2014/main" id="{E26088C0-8718-C94D-B6C2-6092C40806D8}"/>
              </a:ext>
            </a:extLst>
          </p:cNvPr>
          <p:cNvSpPr>
            <a:spLocks noGrp="1"/>
          </p:cNvSpPr>
          <p:nvPr>
            <p:ph idx="1"/>
          </p:nvPr>
        </p:nvSpPr>
        <p:spPr/>
        <p:txBody>
          <a:bodyPr>
            <a:normAutofit lnSpcReduction="10000"/>
          </a:bodyPr>
          <a:lstStyle/>
          <a:p>
            <a:pPr marL="0" indent="0">
              <a:buNone/>
            </a:pPr>
            <a:r>
              <a:rPr lang="en-US" dirty="0"/>
              <a:t>Folk race = a group of people that is talked about as belonging to a race in ordinary language (Spencer) </a:t>
            </a:r>
          </a:p>
          <a:p>
            <a:pPr marL="0" indent="0">
              <a:buNone/>
            </a:pPr>
            <a:endParaRPr lang="en-US" dirty="0"/>
          </a:p>
          <a:p>
            <a:pPr marL="514350" indent="-514350">
              <a:buAutoNum type="arabicPeriod"/>
            </a:pPr>
            <a:r>
              <a:rPr lang="en-US" dirty="0"/>
              <a:t>American Indians</a:t>
            </a:r>
          </a:p>
          <a:p>
            <a:pPr marL="514350" indent="-514350">
              <a:buAutoNum type="arabicPeriod"/>
            </a:pPr>
            <a:r>
              <a:rPr lang="en-US" dirty="0"/>
              <a:t>Asians</a:t>
            </a:r>
          </a:p>
          <a:p>
            <a:pPr marL="514350" indent="-514350">
              <a:buAutoNum type="arabicPeriod"/>
            </a:pPr>
            <a:r>
              <a:rPr lang="en-US" dirty="0"/>
              <a:t>Blacks</a:t>
            </a:r>
          </a:p>
          <a:p>
            <a:pPr marL="514350" indent="-514350">
              <a:buAutoNum type="arabicPeriod"/>
            </a:pPr>
            <a:r>
              <a:rPr lang="en-US" dirty="0"/>
              <a:t>Pacific Islanders</a:t>
            </a:r>
          </a:p>
          <a:p>
            <a:pPr marL="514350" indent="-514350">
              <a:buAutoNum type="arabicPeriod"/>
            </a:pPr>
            <a:r>
              <a:rPr lang="en-US" dirty="0"/>
              <a:t>Whites</a:t>
            </a:r>
          </a:p>
          <a:p>
            <a:pPr marL="514350" indent="-514350">
              <a:buAutoNum type="arabicPeriod"/>
            </a:pPr>
            <a:r>
              <a:rPr lang="en-US" dirty="0"/>
              <a:t>Hispanic/Latino</a:t>
            </a:r>
          </a:p>
        </p:txBody>
      </p:sp>
    </p:spTree>
    <p:extLst>
      <p:ext uri="{BB962C8B-B14F-4D97-AF65-F5344CB8AC3E}">
        <p14:creationId xmlns:p14="http://schemas.microsoft.com/office/powerpoint/2010/main" val="471162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a:bodyPr>
          <a:lstStyle/>
          <a:p>
            <a:r>
              <a:rPr lang="en-US" dirty="0"/>
              <a:t>Race as social category</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3785419"/>
          </a:xfrm>
        </p:spPr>
        <p:txBody>
          <a:bodyPr>
            <a:normAutofit/>
          </a:bodyPr>
          <a:lstStyle/>
          <a:p>
            <a:pPr marL="0" indent="0">
              <a:buNone/>
            </a:pPr>
            <a:r>
              <a:rPr lang="en-US" dirty="0"/>
              <a:t>“The black man is a person who must ride ‘Jim Crow’ in Georgia.”</a:t>
            </a:r>
          </a:p>
          <a:p>
            <a:pPr marL="0" indent="0">
              <a:buNone/>
            </a:pPr>
            <a:endParaRPr lang="en-US" dirty="0"/>
          </a:p>
          <a:p>
            <a:pPr marL="0" indent="0">
              <a:buNone/>
            </a:pPr>
            <a:r>
              <a:rPr lang="en-US" dirty="0"/>
              <a:t>I.e., to be Black is to be </a:t>
            </a:r>
            <a:r>
              <a:rPr lang="en-US" b="1" dirty="0">
                <a:solidFill>
                  <a:srgbClr val="3F48B9"/>
                </a:solidFill>
              </a:rPr>
              <a:t>marginalized by society </a:t>
            </a:r>
            <a:r>
              <a:rPr lang="en-US" dirty="0"/>
              <a:t>in a certain way</a:t>
            </a:r>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88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764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373A02-A2C6-1A4F-9346-B641929BDA32}"/>
              </a:ext>
            </a:extLst>
          </p:cNvPr>
          <p:cNvSpPr txBox="1"/>
          <p:nvPr/>
        </p:nvSpPr>
        <p:spPr>
          <a:xfrm>
            <a:off x="4938537" y="1092537"/>
            <a:ext cx="6586489" cy="4864510"/>
          </a:xfrm>
          <a:prstGeom prst="rect">
            <a:avLst/>
          </a:prstGeom>
        </p:spPr>
        <p:txBody>
          <a:bodyPr vert="horz" lIns="91440" tIns="45720" rIns="91440" bIns="45720" rtlCol="0">
            <a:normAutofit/>
          </a:bodyPr>
          <a:lstStyle/>
          <a:p>
            <a:pPr>
              <a:lnSpc>
                <a:spcPct val="90000"/>
              </a:lnSpc>
              <a:spcAft>
                <a:spcPts val="600"/>
              </a:spcAft>
            </a:pPr>
            <a:r>
              <a:rPr lang="en-US" sz="3200" dirty="0"/>
              <a:t>“Du </a:t>
            </a:r>
            <a:r>
              <a:rPr lang="en-US" sz="3200" dirty="0" err="1"/>
              <a:t>Bois’</a:t>
            </a:r>
            <a:r>
              <a:rPr lang="en-US" sz="3200" dirty="0"/>
              <a:t> experience of ‘discrimination and insult’ in his American childhood and as an adult citizen of the industrialized world was </a:t>
            </a:r>
            <a:r>
              <a:rPr lang="en-US" sz="3200" b="1" dirty="0">
                <a:solidFill>
                  <a:srgbClr val="3F48B9"/>
                </a:solidFill>
              </a:rPr>
              <a:t>different in character </a:t>
            </a:r>
            <a:r>
              <a:rPr lang="en-US" sz="3200" dirty="0"/>
              <a:t>from that experienced by, say, Kwame Nkrumah in colonized West Africa; it is absent altogether in large parts of [Asia].”</a:t>
            </a:r>
          </a:p>
        </p:txBody>
      </p:sp>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57" r="4002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555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373A02-A2C6-1A4F-9346-B641929BDA32}"/>
              </a:ext>
            </a:extLst>
          </p:cNvPr>
          <p:cNvSpPr txBox="1"/>
          <p:nvPr/>
        </p:nvSpPr>
        <p:spPr>
          <a:xfrm>
            <a:off x="5019220" y="626950"/>
            <a:ext cx="6586489" cy="5604099"/>
          </a:xfrm>
          <a:prstGeom prst="rect">
            <a:avLst/>
          </a:prstGeom>
        </p:spPr>
        <p:txBody>
          <a:bodyPr vert="horz" lIns="91440" tIns="45720" rIns="91440" bIns="45720" rtlCol="0">
            <a:normAutofit lnSpcReduction="10000"/>
          </a:bodyPr>
          <a:lstStyle/>
          <a:p>
            <a:pPr>
              <a:lnSpc>
                <a:spcPct val="90000"/>
              </a:lnSpc>
              <a:spcAft>
                <a:spcPts val="600"/>
              </a:spcAft>
            </a:pPr>
            <a:r>
              <a:rPr lang="en-US" sz="3200" dirty="0"/>
              <a:t>Du </a:t>
            </a:r>
            <a:r>
              <a:rPr lang="en-US" sz="3200" dirty="0" err="1"/>
              <a:t>Bois’</a:t>
            </a:r>
            <a:r>
              <a:rPr lang="en-US" sz="3200" dirty="0"/>
              <a:t> attempt to give an account of what it is to be black in terms of social marginalization fails because Black people from different parts of the world are </a:t>
            </a:r>
            <a:r>
              <a:rPr lang="en-US" sz="3200" b="1" dirty="0">
                <a:solidFill>
                  <a:srgbClr val="3F48B9"/>
                </a:solidFill>
              </a:rPr>
              <a:t>not all socially marginalized in the same ways</a:t>
            </a:r>
          </a:p>
          <a:p>
            <a:pPr>
              <a:lnSpc>
                <a:spcPct val="90000"/>
              </a:lnSpc>
              <a:spcAft>
                <a:spcPts val="600"/>
              </a:spcAft>
            </a:pPr>
            <a:endParaRPr lang="en-US" sz="3200" dirty="0"/>
          </a:p>
          <a:p>
            <a:pPr>
              <a:lnSpc>
                <a:spcPct val="90000"/>
              </a:lnSpc>
              <a:spcAft>
                <a:spcPts val="600"/>
              </a:spcAft>
            </a:pPr>
            <a:r>
              <a:rPr lang="en-US" sz="3200" dirty="0"/>
              <a:t>Defining “Black” in terms of social marginalization fails to yield an </a:t>
            </a:r>
            <a:r>
              <a:rPr lang="en-US" sz="3200" b="1" dirty="0">
                <a:solidFill>
                  <a:srgbClr val="3F48B9"/>
                </a:solidFill>
              </a:rPr>
              <a:t>explanatorily useful social category</a:t>
            </a:r>
            <a:r>
              <a:rPr lang="en-US" sz="3200" dirty="0"/>
              <a:t>—a category that can help us explain what race is supposed to explain about how society works</a:t>
            </a:r>
          </a:p>
        </p:txBody>
      </p:sp>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57" r="4002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450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373A02-A2C6-1A4F-9346-B641929BDA32}"/>
              </a:ext>
            </a:extLst>
          </p:cNvPr>
          <p:cNvSpPr txBox="1"/>
          <p:nvPr/>
        </p:nvSpPr>
        <p:spPr>
          <a:xfrm>
            <a:off x="4938537" y="387682"/>
            <a:ext cx="6586489" cy="4864510"/>
          </a:xfrm>
          <a:prstGeom prst="rect">
            <a:avLst/>
          </a:prstGeom>
        </p:spPr>
        <p:txBody>
          <a:bodyPr vert="horz" lIns="91440" tIns="45720" rIns="91440" bIns="45720" rtlCol="0">
            <a:normAutofit/>
          </a:bodyPr>
          <a:lstStyle/>
          <a:p>
            <a:r>
              <a:rPr lang="en-US" sz="3200" dirty="0"/>
              <a:t>“The truth is that there are no races: there is nothing in the world that can do all we ask ‘race’ to do for us.”</a:t>
            </a:r>
          </a:p>
        </p:txBody>
      </p:sp>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57" r="4002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 name="Picture 2" descr="Dodos killed by deadly combination of humans and MEGADROUGHT | Daily Mail  Online">
            <a:extLst>
              <a:ext uri="{FF2B5EF4-FFF2-40B4-BE49-F238E27FC236}">
                <a16:creationId xmlns:a16="http://schemas.microsoft.com/office/drawing/2014/main" id="{40DB8608-D4CD-D645-A76A-8C084AB93A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112"/>
          <a:stretch/>
        </p:blipFill>
        <p:spPr bwMode="auto">
          <a:xfrm>
            <a:off x="9014733" y="4038063"/>
            <a:ext cx="2232248" cy="250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623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373A02-A2C6-1A4F-9346-B641929BDA32}"/>
              </a:ext>
            </a:extLst>
          </p:cNvPr>
          <p:cNvSpPr txBox="1"/>
          <p:nvPr/>
        </p:nvSpPr>
        <p:spPr>
          <a:xfrm>
            <a:off x="5019220" y="626950"/>
            <a:ext cx="6586489" cy="5604099"/>
          </a:xfrm>
          <a:prstGeom prst="rect">
            <a:avLst/>
          </a:prstGeom>
        </p:spPr>
        <p:txBody>
          <a:bodyPr vert="horz" lIns="91440" tIns="45720" rIns="91440" bIns="45720" rtlCol="0">
            <a:normAutofit/>
          </a:bodyPr>
          <a:lstStyle/>
          <a:p>
            <a:pPr>
              <a:lnSpc>
                <a:spcPct val="90000"/>
              </a:lnSpc>
              <a:spcAft>
                <a:spcPts val="600"/>
              </a:spcAft>
            </a:pPr>
            <a:r>
              <a:rPr lang="en-US" sz="3200" dirty="0"/>
              <a:t>Du </a:t>
            </a:r>
            <a:r>
              <a:rPr lang="en-US" sz="3200" dirty="0" err="1"/>
              <a:t>Bois’</a:t>
            </a:r>
            <a:r>
              <a:rPr lang="en-US" sz="3200" dirty="0"/>
              <a:t> attempt to give an account of what it is to be black in terms of social marginalization fails because Black people from different parts of the world are not all socially marginalized in the same ways</a:t>
            </a:r>
          </a:p>
          <a:p>
            <a:pPr>
              <a:lnSpc>
                <a:spcPct val="90000"/>
              </a:lnSpc>
              <a:spcAft>
                <a:spcPts val="600"/>
              </a:spcAft>
            </a:pPr>
            <a:endParaRPr lang="en-US" sz="3200" dirty="0"/>
          </a:p>
          <a:p>
            <a:pPr>
              <a:lnSpc>
                <a:spcPct val="90000"/>
              </a:lnSpc>
              <a:spcAft>
                <a:spcPts val="600"/>
              </a:spcAft>
            </a:pPr>
            <a:r>
              <a:rPr lang="en-US" sz="3200" dirty="0"/>
              <a:t>“Color” is loosely correlated with racial group membership, but folk races defined in terms of shared color can’t play the </a:t>
            </a:r>
            <a:r>
              <a:rPr lang="en-US" sz="3200" b="1" dirty="0">
                <a:solidFill>
                  <a:srgbClr val="3F48B9"/>
                </a:solidFill>
              </a:rPr>
              <a:t>explanatory roles </a:t>
            </a:r>
            <a:r>
              <a:rPr lang="en-US" sz="3200" dirty="0"/>
              <a:t>Du </a:t>
            </a:r>
            <a:r>
              <a:rPr lang="en-US" sz="3200" dirty="0" err="1"/>
              <a:t>Bois</a:t>
            </a:r>
            <a:r>
              <a:rPr lang="en-US" sz="3200" dirty="0"/>
              <a:t> wants them to play</a:t>
            </a:r>
          </a:p>
        </p:txBody>
      </p:sp>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57" r="4002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217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373A02-A2C6-1A4F-9346-B641929BDA32}"/>
              </a:ext>
            </a:extLst>
          </p:cNvPr>
          <p:cNvSpPr txBox="1"/>
          <p:nvPr/>
        </p:nvSpPr>
        <p:spPr>
          <a:xfrm>
            <a:off x="4938537" y="387682"/>
            <a:ext cx="6586489" cy="4864510"/>
          </a:xfrm>
          <a:prstGeom prst="rect">
            <a:avLst/>
          </a:prstGeom>
        </p:spPr>
        <p:txBody>
          <a:bodyPr vert="horz" lIns="91440" tIns="45720" rIns="91440" bIns="45720" rtlCol="0">
            <a:normAutofit/>
          </a:bodyPr>
          <a:lstStyle/>
          <a:p>
            <a:r>
              <a:rPr lang="en-US" sz="3200" dirty="0"/>
              <a:t>“The truth is that there are no races: there is nothing in the world that can do all we ask ‘race’ to do for us. </a:t>
            </a:r>
            <a:r>
              <a:rPr lang="en-US" sz="3200" b="1" dirty="0">
                <a:solidFill>
                  <a:srgbClr val="3F48B9"/>
                </a:solidFill>
              </a:rPr>
              <a:t>The evil that is done is done by the concept</a:t>
            </a:r>
            <a:r>
              <a:rPr lang="en-US" sz="3200" dirty="0">
                <a:solidFill>
                  <a:srgbClr val="3F48B9"/>
                </a:solidFill>
              </a:rPr>
              <a:t> </a:t>
            </a:r>
            <a:r>
              <a:rPr lang="en-US" sz="3200" dirty="0"/>
              <a:t>and by easy—yet impossible—assumptions as to its application.”</a:t>
            </a:r>
          </a:p>
        </p:txBody>
      </p:sp>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57" r="4002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369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373A02-A2C6-1A4F-9346-B641929BDA32}"/>
              </a:ext>
            </a:extLst>
          </p:cNvPr>
          <p:cNvSpPr txBox="1"/>
          <p:nvPr/>
        </p:nvSpPr>
        <p:spPr>
          <a:xfrm>
            <a:off x="4938537" y="387682"/>
            <a:ext cx="6586489" cy="6241718"/>
          </a:xfrm>
          <a:prstGeom prst="rect">
            <a:avLst/>
          </a:prstGeom>
        </p:spPr>
        <p:txBody>
          <a:bodyPr vert="horz" lIns="91440" tIns="45720" rIns="91440" bIns="45720" rtlCol="0">
            <a:normAutofit/>
          </a:bodyPr>
          <a:lstStyle/>
          <a:p>
            <a:r>
              <a:rPr lang="en-US" sz="3200" dirty="0"/>
              <a:t>“The truth is that there are no races: there is nothing in the world that can do all we ask ‘race’ to do for us. The evil that is done is done by the concept and by easy—yet impossible—assumptions as to its application.”</a:t>
            </a:r>
          </a:p>
          <a:p>
            <a:endParaRPr lang="en-US" sz="3200" dirty="0"/>
          </a:p>
          <a:p>
            <a:r>
              <a:rPr lang="en-US" sz="3200" dirty="0"/>
              <a:t>There is no race, only </a:t>
            </a:r>
            <a:r>
              <a:rPr lang="en-US" sz="3200" b="1" dirty="0">
                <a:solidFill>
                  <a:srgbClr val="3F48B9"/>
                </a:solidFill>
              </a:rPr>
              <a:t>racialization</a:t>
            </a:r>
            <a:r>
              <a:rPr lang="en-US" sz="3200" b="1" dirty="0"/>
              <a:t> </a:t>
            </a:r>
            <a:r>
              <a:rPr lang="en-US" sz="3200" dirty="0"/>
              <a:t>= categorizing someone as belonging to a particular race</a:t>
            </a:r>
            <a:endParaRPr lang="en-US" sz="3200" b="1" dirty="0"/>
          </a:p>
        </p:txBody>
      </p:sp>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57" r="4002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371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373A02-A2C6-1A4F-9346-B641929BDA32}"/>
              </a:ext>
            </a:extLst>
          </p:cNvPr>
          <p:cNvSpPr txBox="1"/>
          <p:nvPr/>
        </p:nvSpPr>
        <p:spPr>
          <a:xfrm>
            <a:off x="4938537" y="387682"/>
            <a:ext cx="6586489" cy="6241718"/>
          </a:xfrm>
          <a:prstGeom prst="rect">
            <a:avLst/>
          </a:prstGeom>
        </p:spPr>
        <p:txBody>
          <a:bodyPr vert="horz" lIns="91440" tIns="45720" rIns="91440" bIns="45720" rtlCol="0">
            <a:normAutofit fontScale="92500" lnSpcReduction="20000"/>
          </a:bodyPr>
          <a:lstStyle/>
          <a:p>
            <a:r>
              <a:rPr lang="en-US" sz="3200" dirty="0"/>
              <a:t>Folk race = a group of people that is talked about as belonging to a race in ordinary language (Spencer) </a:t>
            </a:r>
          </a:p>
          <a:p>
            <a:endParaRPr lang="en-US" sz="3200" dirty="0"/>
          </a:p>
          <a:p>
            <a:pPr marL="514350" indent="-514350">
              <a:buFont typeface="+mj-lt"/>
              <a:buAutoNum type="arabicPeriod"/>
            </a:pPr>
            <a:r>
              <a:rPr lang="en-US" sz="3200" dirty="0"/>
              <a:t>American Indians</a:t>
            </a:r>
          </a:p>
          <a:p>
            <a:pPr marL="514350" indent="-514350">
              <a:buFont typeface="+mj-lt"/>
              <a:buAutoNum type="arabicPeriod"/>
            </a:pPr>
            <a:r>
              <a:rPr lang="en-US" sz="3200" dirty="0"/>
              <a:t>Asians</a:t>
            </a:r>
          </a:p>
          <a:p>
            <a:pPr marL="514350" indent="-514350">
              <a:buFont typeface="+mj-lt"/>
              <a:buAutoNum type="arabicPeriod"/>
            </a:pPr>
            <a:r>
              <a:rPr lang="en-US" sz="3200" dirty="0"/>
              <a:t>Blacks</a:t>
            </a:r>
          </a:p>
          <a:p>
            <a:pPr marL="514350" indent="-514350">
              <a:buFont typeface="+mj-lt"/>
              <a:buAutoNum type="arabicPeriod"/>
            </a:pPr>
            <a:r>
              <a:rPr lang="en-US" sz="3200" dirty="0"/>
              <a:t>Pacific Islanders</a:t>
            </a:r>
          </a:p>
          <a:p>
            <a:pPr marL="514350" indent="-514350">
              <a:buFont typeface="+mj-lt"/>
              <a:buAutoNum type="arabicPeriod"/>
            </a:pPr>
            <a:r>
              <a:rPr lang="en-US" sz="3200" dirty="0"/>
              <a:t>Whites</a:t>
            </a:r>
          </a:p>
          <a:p>
            <a:pPr marL="514350" indent="-514350">
              <a:buFont typeface="+mj-lt"/>
              <a:buAutoNum type="arabicPeriod"/>
            </a:pPr>
            <a:r>
              <a:rPr lang="en-US" sz="3200" dirty="0"/>
              <a:t>Hispanic/Latino</a:t>
            </a:r>
          </a:p>
          <a:p>
            <a:pPr marL="514350" indent="-514350">
              <a:buFont typeface="+mj-lt"/>
              <a:buAutoNum type="arabicPeriod"/>
            </a:pPr>
            <a:endParaRPr lang="en-US" sz="3200" dirty="0"/>
          </a:p>
          <a:p>
            <a:r>
              <a:rPr lang="en-US" sz="3200" b="1" dirty="0">
                <a:solidFill>
                  <a:srgbClr val="3F48B9"/>
                </a:solidFill>
              </a:rPr>
              <a:t>Appiah thinks that folk races don’t exist. Strictly speaking, there is no such think as being a Pacific Islander, for example. Is he right?</a:t>
            </a:r>
          </a:p>
          <a:p>
            <a:endParaRPr lang="en-US" sz="3200" dirty="0"/>
          </a:p>
        </p:txBody>
      </p:sp>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57" r="4002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157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0C94-B200-954C-B59E-10DEF0C557C0}"/>
              </a:ext>
            </a:extLst>
          </p:cNvPr>
          <p:cNvSpPr>
            <a:spLocks noGrp="1"/>
          </p:cNvSpPr>
          <p:nvPr>
            <p:ph type="title"/>
          </p:nvPr>
        </p:nvSpPr>
        <p:spPr>
          <a:xfrm>
            <a:off x="117385" y="147392"/>
            <a:ext cx="4218265" cy="1325563"/>
          </a:xfrm>
          <a:solidFill>
            <a:schemeClr val="accent4">
              <a:lumMod val="20000"/>
              <a:lumOff val="80000"/>
            </a:schemeClr>
          </a:solidFill>
        </p:spPr>
        <p:txBody>
          <a:bodyPr/>
          <a:lstStyle/>
          <a:p>
            <a:pPr algn="ctr"/>
            <a:r>
              <a:rPr lang="en-US" dirty="0" err="1"/>
              <a:t>Eliminativism</a:t>
            </a:r>
            <a:endParaRPr lang="en-US" dirty="0"/>
          </a:p>
        </p:txBody>
      </p:sp>
      <p:pic>
        <p:nvPicPr>
          <p:cNvPr id="6" name="Picture 2" descr="OMNIA Podcast: Philosophy of Race (Audio) | Omnia">
            <a:extLst>
              <a:ext uri="{FF2B5EF4-FFF2-40B4-BE49-F238E27FC236}">
                <a16:creationId xmlns:a16="http://schemas.microsoft.com/office/drawing/2014/main" id="{20007304-6CBE-3543-B082-E2A52DEFED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29" r="44767" b="18254"/>
          <a:stretch/>
        </p:blipFill>
        <p:spPr bwMode="auto">
          <a:xfrm>
            <a:off x="8483906" y="1565633"/>
            <a:ext cx="3708094" cy="40838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09" r="29173"/>
          <a:stretch/>
        </p:blipFill>
        <p:spPr bwMode="auto">
          <a:xfrm>
            <a:off x="0" y="1565633"/>
            <a:ext cx="4335650" cy="4083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ally Haslanger - Wikipedia">
            <a:extLst>
              <a:ext uri="{FF2B5EF4-FFF2-40B4-BE49-F238E27FC236}">
                <a16:creationId xmlns:a16="http://schemas.microsoft.com/office/drawing/2014/main" id="{FF08B53D-8B12-7042-B6AF-D901CE8F8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9339" y="1565633"/>
            <a:ext cx="4100878" cy="40838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B6D07DC-EE1F-1542-B341-8AE21BAF7C52}"/>
              </a:ext>
            </a:extLst>
          </p:cNvPr>
          <p:cNvSpPr txBox="1"/>
          <p:nvPr/>
        </p:nvSpPr>
        <p:spPr>
          <a:xfrm>
            <a:off x="1038092" y="5787278"/>
            <a:ext cx="2259465" cy="923330"/>
          </a:xfrm>
          <a:prstGeom prst="rect">
            <a:avLst/>
          </a:prstGeom>
          <a:noFill/>
        </p:spPr>
        <p:txBody>
          <a:bodyPr wrap="none" rtlCol="0">
            <a:spAutoFit/>
          </a:bodyPr>
          <a:lstStyle/>
          <a:p>
            <a:pPr algn="ctr"/>
            <a:r>
              <a:rPr lang="en-US" dirty="0"/>
              <a:t>Appiah</a:t>
            </a:r>
          </a:p>
          <a:p>
            <a:pPr algn="ctr"/>
            <a:r>
              <a:rPr lang="en-US" dirty="0"/>
              <a:t>Folk races do not exist</a:t>
            </a:r>
          </a:p>
          <a:p>
            <a:pPr algn="ctr"/>
            <a:r>
              <a:rPr lang="en-US" dirty="0"/>
              <a:t>(“Dodos”)</a:t>
            </a:r>
          </a:p>
        </p:txBody>
      </p:sp>
      <p:sp>
        <p:nvSpPr>
          <p:cNvPr id="10" name="TextBox 9">
            <a:extLst>
              <a:ext uri="{FF2B5EF4-FFF2-40B4-BE49-F238E27FC236}">
                <a16:creationId xmlns:a16="http://schemas.microsoft.com/office/drawing/2014/main" id="{AFBF43F1-C430-DD44-8990-99B2601AA9E5}"/>
              </a:ext>
            </a:extLst>
          </p:cNvPr>
          <p:cNvSpPr txBox="1"/>
          <p:nvPr/>
        </p:nvSpPr>
        <p:spPr>
          <a:xfrm>
            <a:off x="4881058" y="5787278"/>
            <a:ext cx="3057440" cy="923330"/>
          </a:xfrm>
          <a:prstGeom prst="rect">
            <a:avLst/>
          </a:prstGeom>
          <a:noFill/>
        </p:spPr>
        <p:txBody>
          <a:bodyPr wrap="none" rtlCol="0">
            <a:spAutoFit/>
          </a:bodyPr>
          <a:lstStyle/>
          <a:p>
            <a:pPr algn="ctr"/>
            <a:r>
              <a:rPr lang="en-US" dirty="0" err="1"/>
              <a:t>Haslanger</a:t>
            </a:r>
            <a:endParaRPr lang="en-US" dirty="0"/>
          </a:p>
          <a:p>
            <a:pPr algn="ctr"/>
            <a:r>
              <a:rPr lang="en-US" dirty="0"/>
              <a:t>Folk races are social categories</a:t>
            </a:r>
          </a:p>
          <a:p>
            <a:pPr algn="ctr"/>
            <a:r>
              <a:rPr lang="en-US" dirty="0"/>
              <a:t>(“Dimes”)</a:t>
            </a:r>
          </a:p>
        </p:txBody>
      </p:sp>
      <p:sp>
        <p:nvSpPr>
          <p:cNvPr id="11" name="TextBox 10">
            <a:extLst>
              <a:ext uri="{FF2B5EF4-FFF2-40B4-BE49-F238E27FC236}">
                <a16:creationId xmlns:a16="http://schemas.microsoft.com/office/drawing/2014/main" id="{D2A716C3-C98E-CF40-B379-B731D39E71BF}"/>
              </a:ext>
            </a:extLst>
          </p:cNvPr>
          <p:cNvSpPr txBox="1"/>
          <p:nvPr/>
        </p:nvSpPr>
        <p:spPr>
          <a:xfrm>
            <a:off x="8625851" y="5787278"/>
            <a:ext cx="3424207" cy="923330"/>
          </a:xfrm>
          <a:prstGeom prst="rect">
            <a:avLst/>
          </a:prstGeom>
          <a:noFill/>
        </p:spPr>
        <p:txBody>
          <a:bodyPr wrap="none" rtlCol="0">
            <a:spAutoFit/>
          </a:bodyPr>
          <a:lstStyle/>
          <a:p>
            <a:pPr algn="ctr"/>
            <a:r>
              <a:rPr lang="en-US" dirty="0" err="1"/>
              <a:t>Quayshawn</a:t>
            </a:r>
            <a:r>
              <a:rPr lang="en-US" dirty="0"/>
              <a:t> Spencer</a:t>
            </a:r>
          </a:p>
          <a:p>
            <a:pPr algn="ctr"/>
            <a:r>
              <a:rPr lang="en-US" dirty="0"/>
              <a:t>Folk races are biological categories</a:t>
            </a:r>
          </a:p>
          <a:p>
            <a:pPr algn="ctr"/>
            <a:r>
              <a:rPr lang="en-US" dirty="0"/>
              <a:t>(“Dingoes”)</a:t>
            </a:r>
          </a:p>
        </p:txBody>
      </p:sp>
      <p:sp>
        <p:nvSpPr>
          <p:cNvPr id="12" name="Title 1">
            <a:extLst>
              <a:ext uri="{FF2B5EF4-FFF2-40B4-BE49-F238E27FC236}">
                <a16:creationId xmlns:a16="http://schemas.microsoft.com/office/drawing/2014/main" id="{7745D26E-52B0-5746-A137-D79B02B8977B}"/>
              </a:ext>
            </a:extLst>
          </p:cNvPr>
          <p:cNvSpPr txBox="1">
            <a:spLocks/>
          </p:cNvSpPr>
          <p:nvPr/>
        </p:nvSpPr>
        <p:spPr>
          <a:xfrm>
            <a:off x="4359339" y="147391"/>
            <a:ext cx="7784005" cy="1325563"/>
          </a:xfrm>
          <a:prstGeom prst="rect">
            <a:avLst/>
          </a:prstGeom>
          <a:solidFill>
            <a:schemeClr val="accent5">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Realism</a:t>
            </a:r>
          </a:p>
        </p:txBody>
      </p:sp>
    </p:spTree>
    <p:extLst>
      <p:ext uri="{BB962C8B-B14F-4D97-AF65-F5344CB8AC3E}">
        <p14:creationId xmlns:p14="http://schemas.microsoft.com/office/powerpoint/2010/main" val="1377491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fontScale="90000"/>
          </a:bodyPr>
          <a:lstStyle/>
          <a:p>
            <a:r>
              <a:rPr lang="en-US" dirty="0"/>
              <a:t>Isn’t it obvious that races exist?</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3785419"/>
          </a:xfrm>
        </p:spPr>
        <p:txBody>
          <a:bodyPr>
            <a:normAutofit/>
          </a:bodyPr>
          <a:lstStyle/>
          <a:p>
            <a:pPr marL="0" indent="0">
              <a:buNone/>
            </a:pPr>
            <a:r>
              <a:rPr lang="en-US" dirty="0"/>
              <a:t>“Nevertheless, in our calmer moments we must acknowledge that human beings are divided into races”</a:t>
            </a:r>
          </a:p>
          <a:p>
            <a:pPr marL="0" indent="0">
              <a:buNone/>
            </a:pPr>
            <a:endParaRPr lang="en-US" dirty="0"/>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651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0C94-B200-954C-B59E-10DEF0C557C0}"/>
              </a:ext>
            </a:extLst>
          </p:cNvPr>
          <p:cNvSpPr>
            <a:spLocks noGrp="1"/>
          </p:cNvSpPr>
          <p:nvPr>
            <p:ph type="title"/>
          </p:nvPr>
        </p:nvSpPr>
        <p:spPr/>
        <p:txBody>
          <a:bodyPr/>
          <a:lstStyle/>
          <a:p>
            <a:r>
              <a:rPr lang="en-US" dirty="0"/>
              <a:t>What are folk races?</a:t>
            </a:r>
          </a:p>
        </p:txBody>
      </p:sp>
      <p:sp>
        <p:nvSpPr>
          <p:cNvPr id="3" name="Content Placeholder 2">
            <a:extLst>
              <a:ext uri="{FF2B5EF4-FFF2-40B4-BE49-F238E27FC236}">
                <a16:creationId xmlns:a16="http://schemas.microsoft.com/office/drawing/2014/main" id="{E26088C0-8718-C94D-B6C2-6092C40806D8}"/>
              </a:ext>
            </a:extLst>
          </p:cNvPr>
          <p:cNvSpPr>
            <a:spLocks noGrp="1"/>
          </p:cNvSpPr>
          <p:nvPr>
            <p:ph idx="1"/>
          </p:nvPr>
        </p:nvSpPr>
        <p:spPr/>
        <p:txBody>
          <a:bodyPr>
            <a:normAutofit fontScale="92500" lnSpcReduction="10000"/>
          </a:bodyPr>
          <a:lstStyle/>
          <a:p>
            <a:pPr marL="0" indent="0">
              <a:buNone/>
            </a:pPr>
            <a:r>
              <a:rPr lang="en-US" dirty="0"/>
              <a:t>Someone belongs to folk race R just in case they have these features:</a:t>
            </a:r>
          </a:p>
          <a:p>
            <a:pPr marL="514350" indent="-514350">
              <a:buAutoNum type="arabicPeriod"/>
            </a:pPr>
            <a:r>
              <a:rPr lang="en-US" dirty="0"/>
              <a:t>…</a:t>
            </a:r>
          </a:p>
          <a:p>
            <a:pPr marL="514350" indent="-514350">
              <a:buAutoNum type="arabicPeriod"/>
            </a:pPr>
            <a:r>
              <a:rPr lang="en-US" dirty="0"/>
              <a:t>…</a:t>
            </a:r>
          </a:p>
          <a:p>
            <a:pPr marL="514350" indent="-514350">
              <a:buAutoNum type="arabicPeriod"/>
            </a:pPr>
            <a:r>
              <a:rPr lang="en-US" dirty="0"/>
              <a:t>…</a:t>
            </a:r>
          </a:p>
          <a:p>
            <a:pPr marL="514350" indent="-514350">
              <a:buAutoNum type="arabicPeriod"/>
            </a:pPr>
            <a:endParaRPr lang="en-US" dirty="0"/>
          </a:p>
          <a:p>
            <a:pPr marL="0" indent="0">
              <a:buNone/>
            </a:pPr>
            <a:r>
              <a:rPr lang="en-US" dirty="0"/>
              <a:t>Goal is to give conditions that are:</a:t>
            </a:r>
          </a:p>
          <a:p>
            <a:r>
              <a:rPr lang="en-US" b="1" dirty="0"/>
              <a:t>Individually necessary:</a:t>
            </a:r>
            <a:r>
              <a:rPr lang="en-US" dirty="0"/>
              <a:t> to belong to race R, you have to have all of the features</a:t>
            </a:r>
          </a:p>
          <a:p>
            <a:r>
              <a:rPr lang="en-US" b="1" dirty="0"/>
              <a:t>Jointly sufficient: </a:t>
            </a:r>
            <a:r>
              <a:rPr lang="en-US" dirty="0"/>
              <a:t>if you have all the features, then that’s all it takes to belong to race R</a:t>
            </a:r>
          </a:p>
        </p:txBody>
      </p:sp>
    </p:spTree>
    <p:extLst>
      <p:ext uri="{BB962C8B-B14F-4D97-AF65-F5344CB8AC3E}">
        <p14:creationId xmlns:p14="http://schemas.microsoft.com/office/powerpoint/2010/main" val="2785441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7187-4782-104F-9A0D-C36A6D5CFEAA}"/>
              </a:ext>
            </a:extLst>
          </p:cNvPr>
          <p:cNvSpPr>
            <a:spLocks noGrp="1"/>
          </p:cNvSpPr>
          <p:nvPr>
            <p:ph type="title"/>
          </p:nvPr>
        </p:nvSpPr>
        <p:spPr>
          <a:xfrm>
            <a:off x="4965430" y="629268"/>
            <a:ext cx="6586491" cy="1286160"/>
          </a:xfrm>
        </p:spPr>
        <p:txBody>
          <a:bodyPr anchor="b">
            <a:normAutofit/>
          </a:bodyPr>
          <a:lstStyle/>
          <a:p>
            <a:r>
              <a:rPr lang="en-US" dirty="0"/>
              <a:t>Race as social category</a:t>
            </a:r>
          </a:p>
        </p:txBody>
      </p:sp>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65431" y="2438400"/>
            <a:ext cx="6586489" cy="3785419"/>
          </a:xfrm>
        </p:spPr>
        <p:txBody>
          <a:bodyPr>
            <a:normAutofit fontScale="92500"/>
          </a:bodyPr>
          <a:lstStyle/>
          <a:p>
            <a:pPr marL="0" indent="0">
              <a:buNone/>
            </a:pPr>
            <a:r>
              <a:rPr lang="en-US" sz="2400" dirty="0"/>
              <a:t>“The </a:t>
            </a:r>
            <a:r>
              <a:rPr lang="en-US" sz="2400" b="1" dirty="0">
                <a:solidFill>
                  <a:srgbClr val="3F48B9"/>
                </a:solidFill>
              </a:rPr>
              <a:t>self-evidence of racial distinctions in everyday American life </a:t>
            </a:r>
            <a:r>
              <a:rPr lang="en-US" sz="2400" dirty="0"/>
              <a:t>is at striking odds with the uncertainty about the category of race in law and the academy. Work in the biological sciences has informed us that our practices of racial categorization don't map neatly onto any useful biological classification; but that doesn't settle much, if anything. For </a:t>
            </a:r>
            <a:r>
              <a:rPr lang="en-US" sz="2400" b="1" dirty="0">
                <a:solidFill>
                  <a:srgbClr val="3F48B9"/>
                </a:solidFill>
              </a:rPr>
              <a:t>what should we make of our tendency to classify individuals according to race, apparently on the basis of physical appearance?</a:t>
            </a:r>
            <a:r>
              <a:rPr lang="en-US" sz="2400" dirty="0"/>
              <a:t> And what are we to make of the social and economic consequences of such classifications? Is race real or is it not?”</a:t>
            </a:r>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76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7187-4782-104F-9A0D-C36A6D5CFEAA}"/>
              </a:ext>
            </a:extLst>
          </p:cNvPr>
          <p:cNvSpPr>
            <a:spLocks noGrp="1"/>
          </p:cNvSpPr>
          <p:nvPr>
            <p:ph type="title"/>
          </p:nvPr>
        </p:nvSpPr>
        <p:spPr>
          <a:xfrm>
            <a:off x="4965430" y="629268"/>
            <a:ext cx="6586491" cy="1286160"/>
          </a:xfrm>
        </p:spPr>
        <p:txBody>
          <a:bodyPr anchor="b">
            <a:normAutofit/>
          </a:bodyPr>
          <a:lstStyle/>
          <a:p>
            <a:r>
              <a:rPr lang="en-US" dirty="0"/>
              <a:t>Race as social category</a:t>
            </a:r>
          </a:p>
        </p:txBody>
      </p:sp>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65431" y="2438400"/>
            <a:ext cx="6586489" cy="3785419"/>
          </a:xfrm>
        </p:spPr>
        <p:txBody>
          <a:bodyPr>
            <a:normAutofit/>
          </a:bodyPr>
          <a:lstStyle/>
          <a:p>
            <a:pPr marL="0" indent="0">
              <a:buNone/>
            </a:pPr>
            <a:r>
              <a:rPr lang="en-US" sz="2400" dirty="0" err="1"/>
              <a:t>Haslanger</a:t>
            </a:r>
            <a:r>
              <a:rPr lang="en-US" sz="2400" dirty="0"/>
              <a:t> is influenced by Du </a:t>
            </a:r>
            <a:r>
              <a:rPr lang="en-US" sz="2400" dirty="0" err="1"/>
              <a:t>Bois’</a:t>
            </a:r>
            <a:r>
              <a:rPr lang="en-US" sz="2400" dirty="0"/>
              <a:t> conception of race, and thinks Appiah’s objection can be answered</a:t>
            </a:r>
          </a:p>
          <a:p>
            <a:pPr marL="0" indent="0">
              <a:buNone/>
            </a:pPr>
            <a:endParaRPr lang="en-US" sz="2400" dirty="0"/>
          </a:p>
          <a:p>
            <a:pPr marL="457200" lvl="1" indent="0">
              <a:buNone/>
            </a:pPr>
            <a:r>
              <a:rPr lang="en-US" dirty="0"/>
              <a:t>“The black man is a person who must ride ‘Jim Crow’ in Georgia.”</a:t>
            </a:r>
          </a:p>
          <a:p>
            <a:pPr marL="457200" lvl="1" indent="0">
              <a:buNone/>
            </a:pPr>
            <a:endParaRPr lang="en-US" dirty="0"/>
          </a:p>
          <a:p>
            <a:pPr marL="457200" lvl="1" indent="0">
              <a:buNone/>
            </a:pPr>
            <a:r>
              <a:rPr lang="en-US" dirty="0"/>
              <a:t>I.e., to be black is to be </a:t>
            </a:r>
            <a:r>
              <a:rPr lang="en-US" b="1" dirty="0">
                <a:solidFill>
                  <a:srgbClr val="3F48B9"/>
                </a:solidFill>
              </a:rPr>
              <a:t>marginalized by society </a:t>
            </a:r>
            <a:r>
              <a:rPr lang="en-US" dirty="0"/>
              <a:t>in a certain way</a:t>
            </a:r>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C9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50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7187-4782-104F-9A0D-C36A6D5CFEAA}"/>
              </a:ext>
            </a:extLst>
          </p:cNvPr>
          <p:cNvSpPr>
            <a:spLocks noGrp="1"/>
          </p:cNvSpPr>
          <p:nvPr>
            <p:ph type="title"/>
          </p:nvPr>
        </p:nvSpPr>
        <p:spPr>
          <a:xfrm>
            <a:off x="4965430" y="629268"/>
            <a:ext cx="6586491" cy="1286160"/>
          </a:xfrm>
        </p:spPr>
        <p:txBody>
          <a:bodyPr anchor="b">
            <a:normAutofit fontScale="90000"/>
          </a:bodyPr>
          <a:lstStyle/>
          <a:p>
            <a:r>
              <a:rPr lang="en-US" dirty="0"/>
              <a:t>Three approaches to giving an account of what race is</a:t>
            </a:r>
          </a:p>
        </p:txBody>
      </p:sp>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65431" y="2438400"/>
            <a:ext cx="6586489" cy="4419600"/>
          </a:xfrm>
        </p:spPr>
        <p:txBody>
          <a:bodyPr>
            <a:normAutofit/>
          </a:bodyPr>
          <a:lstStyle/>
          <a:p>
            <a:pPr marL="0" indent="0">
              <a:buNone/>
            </a:pPr>
            <a:r>
              <a:rPr lang="en-US" sz="2400" b="1" dirty="0"/>
              <a:t>Conceptual </a:t>
            </a:r>
            <a:r>
              <a:rPr lang="en-US" sz="2400" dirty="0"/>
              <a:t>– what do we think race is? What do we think terms like “white” and “black” mean?</a:t>
            </a:r>
          </a:p>
          <a:p>
            <a:pPr marL="0" indent="0">
              <a:buNone/>
            </a:pPr>
            <a:endParaRPr lang="en-US" sz="2400" dirty="0"/>
          </a:p>
          <a:p>
            <a:pPr marL="0" indent="0">
              <a:buNone/>
            </a:pPr>
            <a:r>
              <a:rPr lang="en-US" sz="2400" b="1" dirty="0"/>
              <a:t>Descriptive </a:t>
            </a:r>
            <a:r>
              <a:rPr lang="en-US" sz="2400" dirty="0"/>
              <a:t>– what is race, really? What kinds of features actually unify the groups of people that we use terms like “white” and “black” to refer to?</a:t>
            </a:r>
          </a:p>
          <a:p>
            <a:pPr marL="0" indent="0">
              <a:buNone/>
            </a:pPr>
            <a:endParaRPr lang="en-US" sz="2400" dirty="0"/>
          </a:p>
          <a:p>
            <a:pPr marL="0" indent="0">
              <a:buNone/>
            </a:pPr>
            <a:r>
              <a:rPr lang="en-US" sz="2400" b="1" dirty="0"/>
              <a:t>Analytical </a:t>
            </a:r>
            <a:r>
              <a:rPr lang="en-US" sz="2400" dirty="0"/>
              <a:t>– regardless of the concept of race we </a:t>
            </a:r>
            <a:r>
              <a:rPr lang="en-US" sz="2400" i="1" dirty="0"/>
              <a:t>actually</a:t>
            </a:r>
            <a:r>
              <a:rPr lang="en-US" sz="2400" dirty="0"/>
              <a:t> have, what concept of race </a:t>
            </a:r>
            <a:r>
              <a:rPr lang="en-US" sz="2400" i="1" dirty="0"/>
              <a:t>should</a:t>
            </a:r>
            <a:r>
              <a:rPr lang="en-US" sz="2400" dirty="0"/>
              <a:t> we have? What should we use terms like “white” and “black” to mean?</a:t>
            </a:r>
            <a:endParaRPr lang="en-US" sz="2400" i="1" dirty="0"/>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C9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772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7187-4782-104F-9A0D-C36A6D5CFEAA}"/>
              </a:ext>
            </a:extLst>
          </p:cNvPr>
          <p:cNvSpPr>
            <a:spLocks noGrp="1"/>
          </p:cNvSpPr>
          <p:nvPr>
            <p:ph type="title"/>
          </p:nvPr>
        </p:nvSpPr>
        <p:spPr>
          <a:xfrm>
            <a:off x="4965430" y="629268"/>
            <a:ext cx="6586491" cy="1286160"/>
          </a:xfrm>
        </p:spPr>
        <p:txBody>
          <a:bodyPr anchor="b">
            <a:normAutofit/>
          </a:bodyPr>
          <a:lstStyle/>
          <a:p>
            <a:r>
              <a:rPr lang="en-US" dirty="0"/>
              <a:t>The analytical approach</a:t>
            </a:r>
          </a:p>
        </p:txBody>
      </p:sp>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65431" y="2438400"/>
            <a:ext cx="6586489" cy="4419600"/>
          </a:xfrm>
        </p:spPr>
        <p:txBody>
          <a:bodyPr>
            <a:normAutofit lnSpcReduction="10000"/>
          </a:bodyPr>
          <a:lstStyle/>
          <a:p>
            <a:pPr marL="0" indent="0">
              <a:buNone/>
            </a:pPr>
            <a:r>
              <a:rPr lang="en-US" sz="2400" dirty="0"/>
              <a:t>“[O]n an analytical approach, the questions ‘What is gender?’ or ‘What is race?’ require us to consider </a:t>
            </a:r>
            <a:r>
              <a:rPr lang="en-US" sz="2400" b="1" dirty="0">
                <a:solidFill>
                  <a:srgbClr val="3F48B9"/>
                </a:solidFill>
              </a:rPr>
              <a:t>what work we want these concepts to do for us</a:t>
            </a:r>
            <a:r>
              <a:rPr lang="en-US" sz="2400" dirty="0"/>
              <a:t>; why do we need them at all? The responsibility is ours to define them for our purposes. In doing so we will want to be responsive to some aspects of ordinary usage. . . . However, neither ordinary usage nor empirical investigation is overriding, for there is a stipulative element to the project: </a:t>
            </a:r>
            <a:r>
              <a:rPr lang="en-US" sz="2400" i="1" dirty="0"/>
              <a:t>this</a:t>
            </a:r>
            <a:r>
              <a:rPr lang="en-US" sz="2400" dirty="0"/>
              <a:t> is the phenomenon we need to be thinking about. Let the term in question refer to it. On this approach, </a:t>
            </a:r>
            <a:r>
              <a:rPr lang="en-US" sz="2400" b="1" dirty="0">
                <a:solidFill>
                  <a:srgbClr val="3F48B9"/>
                </a:solidFill>
              </a:rPr>
              <a:t>the world can’t tell us what gender is, or what race is; it is up to us to decide what in the world, if anything, they are.</a:t>
            </a:r>
            <a:r>
              <a:rPr lang="en-US" sz="2400" dirty="0"/>
              <a:t>”</a:t>
            </a:r>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C9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729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78879" y="538967"/>
            <a:ext cx="6586489" cy="5780066"/>
          </a:xfrm>
        </p:spPr>
        <p:txBody>
          <a:bodyPr>
            <a:normAutofit/>
          </a:bodyPr>
          <a:lstStyle/>
          <a:p>
            <a:pPr marL="0" indent="0">
              <a:buNone/>
            </a:pPr>
            <a:r>
              <a:rPr lang="en-US" sz="2400" dirty="0"/>
              <a:t>Two facts about race to accommodate:</a:t>
            </a:r>
            <a:br>
              <a:rPr lang="en-US" sz="2400" dirty="0"/>
            </a:br>
            <a:endParaRPr lang="en-US" sz="2400" dirty="0"/>
          </a:p>
          <a:p>
            <a:pPr marL="457200" lvl="1" indent="0">
              <a:buNone/>
            </a:pPr>
            <a:r>
              <a:rPr lang="en-US" dirty="0"/>
              <a:t>(1) “there are no racial genes responsible for the complex morphologies and cultural patterns we associate with different races.”</a:t>
            </a:r>
          </a:p>
          <a:p>
            <a:pPr marL="457200" lvl="1" indent="0">
              <a:buNone/>
            </a:pPr>
            <a:endParaRPr lang="en-US" dirty="0"/>
          </a:p>
          <a:p>
            <a:pPr marL="457200" lvl="1" indent="0">
              <a:buNone/>
            </a:pPr>
            <a:r>
              <a:rPr lang="en-US" dirty="0"/>
              <a:t>(2) “in different contexts racial distinctions are drawn on the basis of different characteristics, e.g., the Brazilian and US classification schemes for who counts as ‘Black’ differ.”</a:t>
            </a:r>
            <a:br>
              <a:rPr lang="en-US" dirty="0"/>
            </a:br>
            <a:endParaRPr lang="en-US" dirty="0"/>
          </a:p>
          <a:p>
            <a:pPr marL="0" indent="0">
              <a:buNone/>
            </a:pPr>
            <a:r>
              <a:rPr lang="en-US" sz="2400" dirty="0"/>
              <a:t>“[I]t appears that race … could be fruitfully understood as a position within a broad social network.”</a:t>
            </a:r>
          </a:p>
          <a:p>
            <a:pPr marL="0" indent="0">
              <a:buNone/>
            </a:pPr>
            <a:endParaRPr lang="en-US" sz="2400" dirty="0"/>
          </a:p>
          <a:p>
            <a:pPr marL="0" indent="0">
              <a:buNone/>
            </a:pPr>
            <a:endParaRPr lang="en-US" sz="2400" dirty="0"/>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316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78879" y="538967"/>
            <a:ext cx="6586489" cy="5780066"/>
          </a:xfrm>
        </p:spPr>
        <p:txBody>
          <a:bodyPr>
            <a:normAutofit/>
          </a:bodyPr>
          <a:lstStyle/>
          <a:p>
            <a:pPr marL="0" indent="0">
              <a:buNone/>
            </a:pPr>
            <a:r>
              <a:rPr lang="en-US" sz="2400" dirty="0"/>
              <a:t>Race is the </a:t>
            </a:r>
            <a:r>
              <a:rPr lang="en-US" sz="2400" b="1" dirty="0"/>
              <a:t>social meaning </a:t>
            </a:r>
            <a:r>
              <a:rPr lang="en-US" sz="2400" dirty="0"/>
              <a:t>of </a:t>
            </a:r>
            <a:r>
              <a:rPr lang="en-US" sz="2400" b="1" dirty="0"/>
              <a:t>“color”</a:t>
            </a:r>
          </a:p>
          <a:p>
            <a:pPr marL="0" indent="0">
              <a:buNone/>
            </a:pPr>
            <a:endParaRPr lang="en-US" sz="2400" dirty="0"/>
          </a:p>
          <a:p>
            <a:pPr marL="457200" lvl="1" indent="0">
              <a:buNone/>
            </a:pPr>
            <a:r>
              <a:rPr lang="en-US" dirty="0"/>
              <a:t>“I will use the term ‘color’ to refer to the (contextually variable) physical ‘markers’ of race. … I mean to include in ‘color’ more than just skin tone: common markers also include eye, nose, and lip shape, hair texture, physique, etc.”</a:t>
            </a:r>
          </a:p>
          <a:p>
            <a:pPr marL="457200" lvl="1" indent="0">
              <a:buNone/>
            </a:pPr>
            <a:br>
              <a:rPr lang="en-US" dirty="0"/>
            </a:br>
            <a:r>
              <a:rPr lang="en-US" dirty="0"/>
              <a:t>“[R]ace is the social meaning of geographically marked body, familiar markers being skin color, hair type, eye shape, physique.”</a:t>
            </a:r>
          </a:p>
          <a:p>
            <a:pPr marL="457200" lvl="1" indent="0">
              <a:buNone/>
            </a:pPr>
            <a:endParaRPr lang="en-US" dirty="0"/>
          </a:p>
          <a:p>
            <a:pPr marL="0" indent="0">
              <a:buNone/>
            </a:pPr>
            <a:endParaRPr lang="en-US" sz="2400" dirty="0"/>
          </a:p>
          <a:p>
            <a:pPr marL="0" indent="0">
              <a:buNone/>
            </a:pPr>
            <a:endParaRPr lang="en-US" sz="2400" dirty="0"/>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418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78879" y="538967"/>
            <a:ext cx="6586489" cy="5780066"/>
          </a:xfrm>
        </p:spPr>
        <p:txBody>
          <a:bodyPr>
            <a:normAutofit/>
          </a:bodyPr>
          <a:lstStyle/>
          <a:p>
            <a:pPr marL="0" indent="0">
              <a:buNone/>
            </a:pPr>
            <a:r>
              <a:rPr lang="en-US" sz="2400" b="1" dirty="0"/>
              <a:t>Racialization</a:t>
            </a:r>
          </a:p>
          <a:p>
            <a:pPr marL="0" indent="0">
              <a:buNone/>
            </a:pPr>
            <a:r>
              <a:rPr lang="en-US" sz="2400" dirty="0"/>
              <a:t>“A group is </a:t>
            </a:r>
            <a:r>
              <a:rPr lang="en-US" sz="2400" i="1" dirty="0"/>
              <a:t>racialized</a:t>
            </a:r>
            <a:r>
              <a:rPr lang="en-US" sz="2400" dirty="0"/>
              <a:t> </a:t>
            </a:r>
            <a:r>
              <a:rPr lang="en-US" sz="2400" dirty="0" err="1"/>
              <a:t>iff</a:t>
            </a:r>
            <a:r>
              <a:rPr lang="en-US" sz="2400" dirty="0"/>
              <a:t> its members are socially positioned as subordinate or privileged along some dimension (economic, political, legal, social, etc.) and the group is ‘marked’ as a target for this treatment by observed or imagined bodily features presumed to be evidence of ancestral links to a certain geographical region.”</a:t>
            </a:r>
          </a:p>
          <a:p>
            <a:pPr marL="0" indent="0">
              <a:buNone/>
            </a:pPr>
            <a:endParaRPr lang="en-US" sz="2400" dirty="0"/>
          </a:p>
          <a:p>
            <a:pPr marL="0" indent="0">
              <a:buNone/>
            </a:pPr>
            <a:r>
              <a:rPr lang="en-US" sz="2400" b="1" dirty="0"/>
              <a:t>Race</a:t>
            </a:r>
          </a:p>
          <a:p>
            <a:pPr marL="0" indent="0">
              <a:buNone/>
            </a:pPr>
            <a:r>
              <a:rPr lang="en-US" sz="2400" dirty="0"/>
              <a:t>“S is of the White (Black, Asian...) race </a:t>
            </a:r>
            <a:r>
              <a:rPr lang="en-US" sz="2400" dirty="0" err="1"/>
              <a:t>iff</a:t>
            </a:r>
            <a:r>
              <a:rPr lang="en-US" sz="2400" dirty="0"/>
              <a:t> Whites (Blacks, Asians…) are a racialized group, and S is a member.”</a:t>
            </a:r>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876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78879" y="538967"/>
            <a:ext cx="6586489" cy="5780066"/>
          </a:xfrm>
        </p:spPr>
        <p:txBody>
          <a:bodyPr>
            <a:normAutofit/>
          </a:bodyPr>
          <a:lstStyle/>
          <a:p>
            <a:pPr marL="0" indent="0">
              <a:buNone/>
            </a:pPr>
            <a:r>
              <a:rPr lang="en-US" sz="2400" dirty="0"/>
              <a:t>“S is of the White (Black, Asian...) race </a:t>
            </a:r>
            <a:r>
              <a:rPr lang="en-US" sz="2400" dirty="0" err="1"/>
              <a:t>iff</a:t>
            </a:r>
            <a:r>
              <a:rPr lang="en-US" sz="2400" dirty="0"/>
              <a:t> Whites (Blacks, Asians…) are a racialized group, and S is a member.”</a:t>
            </a:r>
          </a:p>
          <a:p>
            <a:pPr marL="0" indent="0">
              <a:buNone/>
            </a:pPr>
            <a:endParaRPr lang="en-US" sz="2400" dirty="0"/>
          </a:p>
          <a:p>
            <a:pPr marL="0" indent="0">
              <a:buNone/>
            </a:pPr>
            <a:r>
              <a:rPr lang="en-US" sz="2400" dirty="0"/>
              <a:t>It follows that your race (and whether you have one) depends on social context:</a:t>
            </a:r>
          </a:p>
          <a:p>
            <a:pPr marL="0" indent="0">
              <a:buNone/>
            </a:pPr>
            <a:endParaRPr lang="en-US" sz="2400" dirty="0"/>
          </a:p>
          <a:p>
            <a:pPr marL="457200" lvl="1" indent="0">
              <a:buNone/>
            </a:pPr>
            <a:r>
              <a:rPr lang="en-US" dirty="0"/>
              <a:t>“For example, Blacks, Whites, Asians, Native Americans, are currently racialized in the US insofar as these are all groups defined in terms of physical features associated with places of origin, and insofar as membership in the group functions socially as a basis for evaluation.”</a:t>
            </a:r>
          </a:p>
          <a:p>
            <a:pPr marL="0" indent="0">
              <a:buNone/>
            </a:pPr>
            <a:endParaRPr lang="en-US" sz="2400" dirty="0"/>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028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78879" y="538967"/>
            <a:ext cx="6586489" cy="5780066"/>
          </a:xfrm>
        </p:spPr>
        <p:txBody>
          <a:bodyPr>
            <a:normAutofit/>
          </a:bodyPr>
          <a:lstStyle/>
          <a:p>
            <a:pPr marL="0" indent="0">
              <a:buNone/>
            </a:pPr>
            <a:r>
              <a:rPr lang="en-US" sz="2400" dirty="0"/>
              <a:t>“S is of the White (Black, Asian...) race </a:t>
            </a:r>
            <a:r>
              <a:rPr lang="en-US" sz="2400" dirty="0" err="1"/>
              <a:t>iff</a:t>
            </a:r>
            <a:r>
              <a:rPr lang="en-US" sz="2400" dirty="0"/>
              <a:t> Whites (Blacks, Asians…) are a racialized group, and S is a member.”</a:t>
            </a:r>
          </a:p>
          <a:p>
            <a:pPr marL="0" indent="0">
              <a:buNone/>
            </a:pPr>
            <a:endParaRPr lang="en-US" sz="2400" dirty="0"/>
          </a:p>
          <a:p>
            <a:pPr marL="0" indent="0">
              <a:buNone/>
            </a:pPr>
            <a:r>
              <a:rPr lang="en-US" sz="2400" dirty="0"/>
              <a:t>It follows that your race (and whether you have one) depends on social context:</a:t>
            </a:r>
          </a:p>
          <a:p>
            <a:pPr marL="0" indent="0">
              <a:buNone/>
            </a:pPr>
            <a:endParaRPr lang="en-US" sz="2400" dirty="0"/>
          </a:p>
          <a:p>
            <a:pPr marL="457200" lvl="1" indent="0">
              <a:buNone/>
            </a:pPr>
            <a:r>
              <a:rPr lang="en-US" dirty="0"/>
              <a:t>“However, some groups are not currently racialized in the US, but have been so in the past and possibly could be again (and in other contexts are), e.g., the Italians, the Germans, the Irish….”</a:t>
            </a:r>
          </a:p>
          <a:p>
            <a:pPr marL="0" indent="0">
              <a:buNone/>
            </a:pPr>
            <a:endParaRPr lang="en-US" sz="2400" dirty="0"/>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847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65431" y="336176"/>
            <a:ext cx="6586489" cy="5887643"/>
          </a:xfrm>
        </p:spPr>
        <p:txBody>
          <a:bodyPr>
            <a:normAutofit fontScale="92500" lnSpcReduction="10000"/>
          </a:bodyPr>
          <a:lstStyle/>
          <a:p>
            <a:pPr marL="0" indent="0">
              <a:buNone/>
            </a:pPr>
            <a:r>
              <a:rPr lang="en-US" sz="2400" b="1" dirty="0"/>
              <a:t>Racialization</a:t>
            </a:r>
          </a:p>
          <a:p>
            <a:pPr marL="0" indent="0">
              <a:buNone/>
            </a:pPr>
            <a:r>
              <a:rPr lang="en-US" sz="2400" dirty="0"/>
              <a:t>“A group is </a:t>
            </a:r>
            <a:r>
              <a:rPr lang="en-US" sz="2400" i="1" dirty="0"/>
              <a:t>racialized</a:t>
            </a:r>
            <a:r>
              <a:rPr lang="en-US" sz="2400" dirty="0"/>
              <a:t> </a:t>
            </a:r>
            <a:r>
              <a:rPr lang="en-US" sz="2400" dirty="0" err="1"/>
              <a:t>iff</a:t>
            </a:r>
            <a:r>
              <a:rPr lang="en-US" sz="2400" dirty="0"/>
              <a:t> its members are socially positioned as subordinate or privileged along some dimension (economic, political, legal, social, etc.) and the group is ‘marked’ as a target for this treatment by observed or imagined bodily features presumed to be evidence of ancestral links to a certain geographical region.”</a:t>
            </a:r>
          </a:p>
          <a:p>
            <a:pPr marL="0" indent="0">
              <a:buNone/>
            </a:pPr>
            <a:endParaRPr lang="en-US" sz="2400" dirty="0"/>
          </a:p>
          <a:p>
            <a:pPr marL="0" indent="0">
              <a:buNone/>
            </a:pPr>
            <a:r>
              <a:rPr lang="en-US" sz="2400" b="1" dirty="0"/>
              <a:t>Race</a:t>
            </a:r>
          </a:p>
          <a:p>
            <a:pPr marL="0" indent="0">
              <a:buNone/>
            </a:pPr>
            <a:r>
              <a:rPr lang="en-US" sz="2400" dirty="0"/>
              <a:t>“S is of the White (Black, Asian...) race </a:t>
            </a:r>
            <a:r>
              <a:rPr lang="en-US" sz="2400" dirty="0" err="1"/>
              <a:t>iff</a:t>
            </a:r>
            <a:r>
              <a:rPr lang="en-US" sz="2400" dirty="0"/>
              <a:t> Whites (Blacks, Asians…) are a racialized group, and S is a member.”</a:t>
            </a:r>
          </a:p>
          <a:p>
            <a:pPr marL="0" indent="0">
              <a:buNone/>
            </a:pPr>
            <a:endParaRPr lang="en-US" sz="2400" dirty="0"/>
          </a:p>
          <a:p>
            <a:pPr marL="0" indent="0">
              <a:buNone/>
            </a:pPr>
            <a:r>
              <a:rPr lang="en-US" sz="2400" dirty="0"/>
              <a:t>“Oprah Winfrey is one of the richest African Americans, is a recipient of the Presidential Medal of Freedom, and is sometimes said to be the most influential woman in the world. Would </a:t>
            </a:r>
            <a:r>
              <a:rPr lang="en-US" sz="2400" dirty="0" err="1"/>
              <a:t>Haslanger</a:t>
            </a:r>
            <a:r>
              <a:rPr lang="en-US" sz="2400" dirty="0"/>
              <a:t> deny that she is [Black]? If not, why not?”</a:t>
            </a:r>
          </a:p>
        </p:txBody>
      </p:sp>
      <p:pic>
        <p:nvPicPr>
          <p:cNvPr id="9220" name="Picture 4" descr="What I Know for Sure&amp;#39; by Oprah Winfrey - The Boston Globe">
            <a:extLst>
              <a:ext uri="{FF2B5EF4-FFF2-40B4-BE49-F238E27FC236}">
                <a16:creationId xmlns:a16="http://schemas.microsoft.com/office/drawing/2014/main" id="{DB5E6817-9E7E-854C-AE37-519CF95AE9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06" r="29755"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474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0C94-B200-954C-B59E-10DEF0C557C0}"/>
              </a:ext>
            </a:extLst>
          </p:cNvPr>
          <p:cNvSpPr>
            <a:spLocks noGrp="1"/>
          </p:cNvSpPr>
          <p:nvPr>
            <p:ph type="title"/>
          </p:nvPr>
        </p:nvSpPr>
        <p:spPr/>
        <p:txBody>
          <a:bodyPr/>
          <a:lstStyle/>
          <a:p>
            <a:r>
              <a:rPr lang="en-US" dirty="0"/>
              <a:t>What is a square?</a:t>
            </a:r>
          </a:p>
        </p:txBody>
      </p:sp>
      <p:sp>
        <p:nvSpPr>
          <p:cNvPr id="3" name="Content Placeholder 2">
            <a:extLst>
              <a:ext uri="{FF2B5EF4-FFF2-40B4-BE49-F238E27FC236}">
                <a16:creationId xmlns:a16="http://schemas.microsoft.com/office/drawing/2014/main" id="{E26088C0-8718-C94D-B6C2-6092C40806D8}"/>
              </a:ext>
            </a:extLst>
          </p:cNvPr>
          <p:cNvSpPr>
            <a:spLocks noGrp="1"/>
          </p:cNvSpPr>
          <p:nvPr>
            <p:ph idx="1"/>
          </p:nvPr>
        </p:nvSpPr>
        <p:spPr/>
        <p:txBody>
          <a:bodyPr>
            <a:normAutofit fontScale="92500" lnSpcReduction="20000"/>
          </a:bodyPr>
          <a:lstStyle/>
          <a:p>
            <a:pPr marL="0" indent="0">
              <a:buNone/>
            </a:pPr>
            <a:r>
              <a:rPr lang="en-US" dirty="0"/>
              <a:t>X is a square just in case X has all of these features:</a:t>
            </a:r>
          </a:p>
          <a:p>
            <a:pPr marL="0" indent="0">
              <a:buNone/>
            </a:pPr>
            <a:endParaRPr lang="en-US" dirty="0"/>
          </a:p>
          <a:p>
            <a:pPr marL="514350" indent="-514350">
              <a:buAutoNum type="arabicPeriod"/>
            </a:pPr>
            <a:r>
              <a:rPr lang="en-US" dirty="0"/>
              <a:t>X is a two-dimensional geometric shape;</a:t>
            </a:r>
          </a:p>
          <a:p>
            <a:pPr marL="514350" indent="-514350">
              <a:buAutoNum type="arabicPeriod"/>
            </a:pPr>
            <a:r>
              <a:rPr lang="en-US" dirty="0"/>
              <a:t>X has four sides of equal length; and</a:t>
            </a:r>
          </a:p>
          <a:p>
            <a:pPr marL="514350" indent="-514350">
              <a:buAutoNum type="arabicPeriod"/>
            </a:pPr>
            <a:r>
              <a:rPr lang="en-US" dirty="0"/>
              <a:t>X’s sides meet to form four 90 degree angles.</a:t>
            </a:r>
          </a:p>
          <a:p>
            <a:pPr marL="0" indent="0">
              <a:buNone/>
            </a:pPr>
            <a:endParaRPr lang="en-US" dirty="0"/>
          </a:p>
          <a:p>
            <a:pPr marL="0" indent="0">
              <a:buNone/>
            </a:pPr>
            <a:r>
              <a:rPr lang="en-US" dirty="0"/>
              <a:t>Goal is to give conditions that are:</a:t>
            </a:r>
          </a:p>
          <a:p>
            <a:r>
              <a:rPr lang="en-US" b="1" dirty="0"/>
              <a:t>Individually necessary:</a:t>
            </a:r>
            <a:r>
              <a:rPr lang="en-US" dirty="0"/>
              <a:t> to belong to race R, you have to have all of the features</a:t>
            </a:r>
          </a:p>
          <a:p>
            <a:r>
              <a:rPr lang="en-US" b="1" dirty="0"/>
              <a:t>Jointly sufficient: </a:t>
            </a:r>
            <a:r>
              <a:rPr lang="en-US" dirty="0"/>
              <a:t>if you have all the features, then that’s all it takes to belong to race R</a:t>
            </a:r>
          </a:p>
        </p:txBody>
      </p:sp>
    </p:spTree>
    <p:extLst>
      <p:ext uri="{BB962C8B-B14F-4D97-AF65-F5344CB8AC3E}">
        <p14:creationId xmlns:p14="http://schemas.microsoft.com/office/powerpoint/2010/main" val="4022875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4951984" y="349622"/>
            <a:ext cx="6586489" cy="6306671"/>
          </a:xfrm>
        </p:spPr>
        <p:txBody>
          <a:bodyPr>
            <a:normAutofit/>
          </a:bodyPr>
          <a:lstStyle/>
          <a:p>
            <a:pPr marL="0" indent="0">
              <a:buNone/>
            </a:pPr>
            <a:r>
              <a:rPr lang="en-US" sz="3200" b="1" dirty="0"/>
              <a:t>A worry</a:t>
            </a:r>
          </a:p>
          <a:p>
            <a:pPr marL="0" indent="0">
              <a:buNone/>
            </a:pPr>
            <a:r>
              <a:rPr lang="en-US" sz="2400" dirty="0"/>
              <a:t>“Isn’t there something disingenuous about appropriating race and gender terminology </a:t>
            </a:r>
            <a:r>
              <a:rPr lang="en-US" sz="2400" i="1" dirty="0"/>
              <a:t>because </a:t>
            </a:r>
            <a:r>
              <a:rPr lang="en-US" sz="2400" dirty="0"/>
              <a:t>it is used to frame how </a:t>
            </a:r>
            <a:r>
              <a:rPr lang="en-US" sz="2400" dirty="0" err="1"/>
              <a:t>twe</a:t>
            </a:r>
            <a:r>
              <a:rPr lang="en-US" sz="2400" dirty="0"/>
              <a:t> think of ourselves and each other, in order to use them for new concepts that are </a:t>
            </a:r>
            <a:r>
              <a:rPr lang="en-US" sz="2400" i="1" dirty="0"/>
              <a:t>not </a:t>
            </a:r>
            <a:r>
              <a:rPr lang="en-US" sz="2400" dirty="0"/>
              <a:t>part of our self-understandings?</a:t>
            </a:r>
            <a:br>
              <a:rPr lang="en-US" sz="2400" dirty="0"/>
            </a:br>
            <a:endParaRPr lang="en-US" sz="2400" dirty="0"/>
          </a:p>
          <a:p>
            <a:pPr marL="0" indent="0">
              <a:buNone/>
            </a:pPr>
            <a:r>
              <a:rPr lang="en-US" sz="2400" dirty="0"/>
              <a:t>This latter question is especially pressing because the appropriation under consideration intentionally invokes what many find to be positive self-understandings—being Latina, being a White man—and offers analyses of them which emphasize the broader context of injustice. Thus there is an invitation not only to revise one's understanding of these categories (given their instability, this happens often enough), but to revise one’s relationship to their prescriptive force.”</a:t>
            </a:r>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16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5019219" y="376518"/>
            <a:ext cx="6586489" cy="6185647"/>
          </a:xfrm>
        </p:spPr>
        <p:txBody>
          <a:bodyPr>
            <a:normAutofit/>
          </a:bodyPr>
          <a:lstStyle/>
          <a:p>
            <a:pPr marL="0" indent="0">
              <a:buNone/>
            </a:pPr>
            <a:r>
              <a:rPr lang="en-US" sz="3200" b="1" dirty="0"/>
              <a:t>Response</a:t>
            </a:r>
          </a:p>
          <a:p>
            <a:pPr marL="0" indent="0">
              <a:buNone/>
            </a:pPr>
            <a:r>
              <a:rPr lang="en-US" sz="2400" dirty="0"/>
              <a:t>“By offering these analyses of our ordinary terms, I call upon us to reject what seemed to be positive social identities. I'm suggesting that we should work to undermine those forces that make being a man, a woman, or a member of a racialized group possible; we should refuse to be gendered man or woman, refuse to be raced.</a:t>
            </a:r>
          </a:p>
          <a:p>
            <a:pPr marL="0" indent="0">
              <a:buNone/>
            </a:pPr>
            <a:r>
              <a:rPr lang="en-US" sz="2400" dirty="0"/>
              <a:t>…</a:t>
            </a:r>
          </a:p>
          <a:p>
            <a:pPr marL="0" indent="0">
              <a:buNone/>
            </a:pPr>
            <a:r>
              <a:rPr lang="en-US" sz="2400" dirty="0"/>
              <a:t>In one sense this appropriation is ‘just semantics’: I'm asking us to use an old term in a new way. But it is also politics: I'm asking us to understand ourselves and those around us as deeply molded by injustice and to draw the appropriate prescriptive inference. This, I hope, will contribute to empowering critical social agents.”</a:t>
            </a:r>
          </a:p>
          <a:p>
            <a:pPr marL="0" indent="0">
              <a:buNone/>
            </a:pPr>
            <a:endParaRPr lang="en-US" sz="2400" dirty="0"/>
          </a:p>
        </p:txBody>
      </p:sp>
      <p:pic>
        <p:nvPicPr>
          <p:cNvPr id="4" name="Picture 4" descr="Sally Haslanger - Wikipedia">
            <a:extLst>
              <a:ext uri="{FF2B5EF4-FFF2-40B4-BE49-F238E27FC236}">
                <a16:creationId xmlns:a16="http://schemas.microsoft.com/office/drawing/2014/main" id="{32B3DEBD-F921-BC40-B306-D9DC604995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1" r="26653"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369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B7E87-3905-0245-91AB-48C91E12980B}"/>
              </a:ext>
            </a:extLst>
          </p:cNvPr>
          <p:cNvSpPr>
            <a:spLocks noGrp="1"/>
          </p:cNvSpPr>
          <p:nvPr>
            <p:ph idx="1"/>
          </p:nvPr>
        </p:nvSpPr>
        <p:spPr>
          <a:xfrm>
            <a:off x="320610" y="221773"/>
            <a:ext cx="4926639" cy="6446313"/>
          </a:xfrm>
        </p:spPr>
        <p:txBody>
          <a:bodyPr>
            <a:normAutofit/>
          </a:bodyPr>
          <a:lstStyle/>
          <a:p>
            <a:pPr marL="0" indent="0">
              <a:buNone/>
            </a:pPr>
            <a:r>
              <a:rPr lang="en-US" sz="2400" b="1" dirty="0"/>
              <a:t>Race</a:t>
            </a:r>
          </a:p>
          <a:p>
            <a:pPr marL="0" indent="0">
              <a:buNone/>
            </a:pPr>
            <a:r>
              <a:rPr lang="en-US" sz="2400" dirty="0"/>
              <a:t>“S is of the White (Black, Asian...) race </a:t>
            </a:r>
            <a:r>
              <a:rPr lang="en-US" sz="2400" dirty="0" err="1"/>
              <a:t>iff</a:t>
            </a:r>
            <a:r>
              <a:rPr lang="en-US" sz="2400" dirty="0"/>
              <a:t> Whites (Blacks, Asians…) are a racialized group, and S is a member.”</a:t>
            </a:r>
          </a:p>
          <a:p>
            <a:pPr marL="0" indent="0">
              <a:buNone/>
            </a:pPr>
            <a:endParaRPr lang="en-US" sz="2400" b="1" dirty="0"/>
          </a:p>
          <a:p>
            <a:pPr marL="0" indent="0">
              <a:buNone/>
            </a:pPr>
            <a:r>
              <a:rPr lang="en-US" sz="2400" b="1" dirty="0"/>
              <a:t>Racialization</a:t>
            </a:r>
          </a:p>
          <a:p>
            <a:pPr marL="0" indent="0">
              <a:buNone/>
            </a:pPr>
            <a:r>
              <a:rPr lang="en-US" sz="2400" dirty="0"/>
              <a:t>“A group is </a:t>
            </a:r>
            <a:r>
              <a:rPr lang="en-US" sz="2400" i="1" dirty="0"/>
              <a:t>racialized</a:t>
            </a:r>
            <a:r>
              <a:rPr lang="en-US" sz="2400" dirty="0"/>
              <a:t> </a:t>
            </a:r>
            <a:r>
              <a:rPr lang="en-US" sz="2400" dirty="0" err="1"/>
              <a:t>iff</a:t>
            </a:r>
            <a:r>
              <a:rPr lang="en-US" sz="2400" dirty="0"/>
              <a:t> its members are socially positioned as subordinate or privileged along some dimension (economic, political, legal, social, etc.) and the group is ‘marked’ as a target for this treatment by observed or imagined bodily features presumed to be evidence of ancestral links to a certain geographical region.”</a:t>
            </a:r>
          </a:p>
        </p:txBody>
      </p:sp>
      <p:sp>
        <p:nvSpPr>
          <p:cNvPr id="5" name="Content Placeholder 2">
            <a:extLst>
              <a:ext uri="{FF2B5EF4-FFF2-40B4-BE49-F238E27FC236}">
                <a16:creationId xmlns:a16="http://schemas.microsoft.com/office/drawing/2014/main" id="{AD2515D8-4773-2F4A-815B-5EC4F88AC765}"/>
              </a:ext>
            </a:extLst>
          </p:cNvPr>
          <p:cNvSpPr txBox="1">
            <a:spLocks/>
          </p:cNvSpPr>
          <p:nvPr/>
        </p:nvSpPr>
        <p:spPr>
          <a:xfrm>
            <a:off x="5781822" y="156124"/>
            <a:ext cx="6089568" cy="6446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Discussion questions</a:t>
            </a:r>
          </a:p>
          <a:p>
            <a:pPr marL="0" indent="0">
              <a:buFont typeface="Arial" panose="020B0604020202020204" pitchFamily="34" charset="0"/>
              <a:buNone/>
            </a:pPr>
            <a:endParaRPr lang="en-US" sz="2400" b="1" dirty="0"/>
          </a:p>
          <a:p>
            <a:pPr marL="457200" indent="-457200">
              <a:buFont typeface="Arial" panose="020B0604020202020204" pitchFamily="34" charset="0"/>
              <a:buAutoNum type="arabicPeriod"/>
            </a:pPr>
            <a:r>
              <a:rPr lang="en-US" sz="2400" dirty="0"/>
              <a:t>Is this conception of race useful for Du </a:t>
            </a:r>
            <a:r>
              <a:rPr lang="en-US" sz="2400" dirty="0" err="1"/>
              <a:t>Bois’</a:t>
            </a:r>
            <a:r>
              <a:rPr lang="en-US" sz="2400" dirty="0"/>
              <a:t> project—understanding the role race plays in our society?</a:t>
            </a:r>
          </a:p>
          <a:p>
            <a:pPr marL="457200" indent="-457200">
              <a:buFont typeface="Arial" panose="020B0604020202020204" pitchFamily="34" charset="0"/>
              <a:buAutoNum type="arabicPeriod"/>
            </a:pPr>
            <a:r>
              <a:rPr lang="en-US" sz="2400" dirty="0"/>
              <a:t>Does </a:t>
            </a:r>
            <a:r>
              <a:rPr lang="en-US" sz="2400" dirty="0" err="1"/>
              <a:t>Haslanger’s</a:t>
            </a:r>
            <a:r>
              <a:rPr lang="en-US" sz="2400" dirty="0"/>
              <a:t> account categorize people in approximately the same way that we ordinarily categorize people by race? Are there important differences?</a:t>
            </a:r>
          </a:p>
          <a:p>
            <a:pPr marL="457200" indent="-457200">
              <a:buFont typeface="Arial" panose="020B0604020202020204" pitchFamily="34" charset="0"/>
              <a:buAutoNum type="arabicPeriod"/>
            </a:pPr>
            <a:r>
              <a:rPr lang="en-US" sz="2400" dirty="0"/>
              <a:t>Why might someone think that understanding and talking about race in the way </a:t>
            </a:r>
            <a:r>
              <a:rPr lang="en-US" sz="2400" dirty="0" err="1"/>
              <a:t>Haslanger</a:t>
            </a:r>
            <a:r>
              <a:rPr lang="en-US" sz="2400" dirty="0"/>
              <a:t> does is useful for addressing injustice? Is that right?</a:t>
            </a:r>
          </a:p>
          <a:p>
            <a:pPr marL="457200" indent="-457200">
              <a:buFont typeface="Arial" panose="020B0604020202020204" pitchFamily="34" charset="0"/>
              <a:buAutoNum type="arabicPeriod"/>
            </a:pPr>
            <a:r>
              <a:rPr lang="en-US" sz="2400" dirty="0"/>
              <a:t>Is it a problem that </a:t>
            </a:r>
            <a:r>
              <a:rPr lang="en-US" sz="2400" dirty="0" err="1"/>
              <a:t>Haslanger’s</a:t>
            </a:r>
            <a:r>
              <a:rPr lang="en-US" sz="2400" dirty="0"/>
              <a:t> account treats belonging to a racial group as a bad thing? How satisfying is her response to that worry?</a:t>
            </a:r>
          </a:p>
          <a:p>
            <a:pPr marL="457200" indent="-457200">
              <a:buFont typeface="Arial" panose="020B0604020202020204" pitchFamily="34" charset="0"/>
              <a:buAutoNum type="arabicPeriod"/>
            </a:pPr>
            <a:endParaRPr lang="en-US" sz="2400" dirty="0"/>
          </a:p>
        </p:txBody>
      </p:sp>
    </p:spTree>
    <p:extLst>
      <p:ext uri="{BB962C8B-B14F-4D97-AF65-F5344CB8AC3E}">
        <p14:creationId xmlns:p14="http://schemas.microsoft.com/office/powerpoint/2010/main" val="352611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0C94-B200-954C-B59E-10DEF0C557C0}"/>
              </a:ext>
            </a:extLst>
          </p:cNvPr>
          <p:cNvSpPr>
            <a:spLocks noGrp="1"/>
          </p:cNvSpPr>
          <p:nvPr>
            <p:ph type="title"/>
          </p:nvPr>
        </p:nvSpPr>
        <p:spPr>
          <a:xfrm>
            <a:off x="117385" y="147392"/>
            <a:ext cx="4218265" cy="1325563"/>
          </a:xfrm>
          <a:solidFill>
            <a:schemeClr val="accent4">
              <a:lumMod val="20000"/>
              <a:lumOff val="80000"/>
            </a:schemeClr>
          </a:solidFill>
        </p:spPr>
        <p:txBody>
          <a:bodyPr/>
          <a:lstStyle/>
          <a:p>
            <a:pPr algn="ctr"/>
            <a:r>
              <a:rPr lang="en-US" dirty="0" err="1"/>
              <a:t>Eliminativism</a:t>
            </a:r>
            <a:endParaRPr lang="en-US" dirty="0"/>
          </a:p>
        </p:txBody>
      </p:sp>
      <p:pic>
        <p:nvPicPr>
          <p:cNvPr id="6" name="Picture 2" descr="OMNIA Podcast: Philosophy of Race (Audio) | Omnia">
            <a:extLst>
              <a:ext uri="{FF2B5EF4-FFF2-40B4-BE49-F238E27FC236}">
                <a16:creationId xmlns:a16="http://schemas.microsoft.com/office/drawing/2014/main" id="{20007304-6CBE-3543-B082-E2A52DEFED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29" r="44767" b="18254"/>
          <a:stretch/>
        </p:blipFill>
        <p:spPr bwMode="auto">
          <a:xfrm>
            <a:off x="8483906" y="1565633"/>
            <a:ext cx="3708094" cy="40838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09" r="29173"/>
          <a:stretch/>
        </p:blipFill>
        <p:spPr bwMode="auto">
          <a:xfrm>
            <a:off x="0" y="1565633"/>
            <a:ext cx="4335650" cy="4083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ally Haslanger - Wikipedia">
            <a:extLst>
              <a:ext uri="{FF2B5EF4-FFF2-40B4-BE49-F238E27FC236}">
                <a16:creationId xmlns:a16="http://schemas.microsoft.com/office/drawing/2014/main" id="{FF08B53D-8B12-7042-B6AF-D901CE8F8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9339" y="1565633"/>
            <a:ext cx="4100878" cy="40838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B6D07DC-EE1F-1542-B341-8AE21BAF7C52}"/>
              </a:ext>
            </a:extLst>
          </p:cNvPr>
          <p:cNvSpPr txBox="1"/>
          <p:nvPr/>
        </p:nvSpPr>
        <p:spPr>
          <a:xfrm>
            <a:off x="1038092" y="5787278"/>
            <a:ext cx="2259465" cy="923330"/>
          </a:xfrm>
          <a:prstGeom prst="rect">
            <a:avLst/>
          </a:prstGeom>
          <a:noFill/>
        </p:spPr>
        <p:txBody>
          <a:bodyPr wrap="none" rtlCol="0">
            <a:spAutoFit/>
          </a:bodyPr>
          <a:lstStyle/>
          <a:p>
            <a:pPr algn="ctr"/>
            <a:r>
              <a:rPr lang="en-US" dirty="0"/>
              <a:t>Appiah</a:t>
            </a:r>
          </a:p>
          <a:p>
            <a:pPr algn="ctr"/>
            <a:r>
              <a:rPr lang="en-US" dirty="0"/>
              <a:t>Folk races do not exist</a:t>
            </a:r>
          </a:p>
          <a:p>
            <a:pPr algn="ctr"/>
            <a:r>
              <a:rPr lang="en-US" dirty="0"/>
              <a:t>(“Dodos”)</a:t>
            </a:r>
          </a:p>
        </p:txBody>
      </p:sp>
      <p:sp>
        <p:nvSpPr>
          <p:cNvPr id="10" name="TextBox 9">
            <a:extLst>
              <a:ext uri="{FF2B5EF4-FFF2-40B4-BE49-F238E27FC236}">
                <a16:creationId xmlns:a16="http://schemas.microsoft.com/office/drawing/2014/main" id="{AFBF43F1-C430-DD44-8990-99B2601AA9E5}"/>
              </a:ext>
            </a:extLst>
          </p:cNvPr>
          <p:cNvSpPr txBox="1"/>
          <p:nvPr/>
        </p:nvSpPr>
        <p:spPr>
          <a:xfrm>
            <a:off x="4881058" y="5787278"/>
            <a:ext cx="3057440" cy="923330"/>
          </a:xfrm>
          <a:prstGeom prst="rect">
            <a:avLst/>
          </a:prstGeom>
          <a:noFill/>
        </p:spPr>
        <p:txBody>
          <a:bodyPr wrap="none" rtlCol="0">
            <a:spAutoFit/>
          </a:bodyPr>
          <a:lstStyle/>
          <a:p>
            <a:pPr algn="ctr"/>
            <a:r>
              <a:rPr lang="en-US" dirty="0" err="1"/>
              <a:t>Haslanger</a:t>
            </a:r>
            <a:endParaRPr lang="en-US" dirty="0"/>
          </a:p>
          <a:p>
            <a:pPr algn="ctr"/>
            <a:r>
              <a:rPr lang="en-US" dirty="0"/>
              <a:t>Folk races are social categories</a:t>
            </a:r>
          </a:p>
          <a:p>
            <a:pPr algn="ctr"/>
            <a:r>
              <a:rPr lang="en-US" dirty="0"/>
              <a:t>(“Dimes”)</a:t>
            </a:r>
          </a:p>
        </p:txBody>
      </p:sp>
      <p:sp>
        <p:nvSpPr>
          <p:cNvPr id="11" name="TextBox 10">
            <a:extLst>
              <a:ext uri="{FF2B5EF4-FFF2-40B4-BE49-F238E27FC236}">
                <a16:creationId xmlns:a16="http://schemas.microsoft.com/office/drawing/2014/main" id="{D2A716C3-C98E-CF40-B379-B731D39E71BF}"/>
              </a:ext>
            </a:extLst>
          </p:cNvPr>
          <p:cNvSpPr txBox="1"/>
          <p:nvPr/>
        </p:nvSpPr>
        <p:spPr>
          <a:xfrm>
            <a:off x="8625851" y="5787278"/>
            <a:ext cx="3424207" cy="923330"/>
          </a:xfrm>
          <a:prstGeom prst="rect">
            <a:avLst/>
          </a:prstGeom>
          <a:noFill/>
        </p:spPr>
        <p:txBody>
          <a:bodyPr wrap="none" rtlCol="0">
            <a:spAutoFit/>
          </a:bodyPr>
          <a:lstStyle/>
          <a:p>
            <a:pPr algn="ctr"/>
            <a:r>
              <a:rPr lang="en-US" dirty="0" err="1"/>
              <a:t>Quayshawn</a:t>
            </a:r>
            <a:r>
              <a:rPr lang="en-US" dirty="0"/>
              <a:t> Spencer</a:t>
            </a:r>
          </a:p>
          <a:p>
            <a:pPr algn="ctr"/>
            <a:r>
              <a:rPr lang="en-US" dirty="0"/>
              <a:t>Folk races are biological categories</a:t>
            </a:r>
          </a:p>
          <a:p>
            <a:pPr algn="ctr"/>
            <a:r>
              <a:rPr lang="en-US" dirty="0"/>
              <a:t>(“Dingoes”)</a:t>
            </a:r>
          </a:p>
        </p:txBody>
      </p:sp>
      <p:sp>
        <p:nvSpPr>
          <p:cNvPr id="12" name="Title 1">
            <a:extLst>
              <a:ext uri="{FF2B5EF4-FFF2-40B4-BE49-F238E27FC236}">
                <a16:creationId xmlns:a16="http://schemas.microsoft.com/office/drawing/2014/main" id="{7745D26E-52B0-5746-A137-D79B02B8977B}"/>
              </a:ext>
            </a:extLst>
          </p:cNvPr>
          <p:cNvSpPr txBox="1">
            <a:spLocks/>
          </p:cNvSpPr>
          <p:nvPr/>
        </p:nvSpPr>
        <p:spPr>
          <a:xfrm>
            <a:off x="4359339" y="147391"/>
            <a:ext cx="7784005" cy="1325563"/>
          </a:xfrm>
          <a:prstGeom prst="rect">
            <a:avLst/>
          </a:prstGeom>
          <a:solidFill>
            <a:schemeClr val="accent5">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Realism</a:t>
            </a:r>
          </a:p>
        </p:txBody>
      </p:sp>
    </p:spTree>
    <p:extLst>
      <p:ext uri="{BB962C8B-B14F-4D97-AF65-F5344CB8AC3E}">
        <p14:creationId xmlns:p14="http://schemas.microsoft.com/office/powerpoint/2010/main" val="2518367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0C94-B200-954C-B59E-10DEF0C557C0}"/>
              </a:ext>
            </a:extLst>
          </p:cNvPr>
          <p:cNvSpPr>
            <a:spLocks noGrp="1"/>
          </p:cNvSpPr>
          <p:nvPr>
            <p:ph type="title"/>
          </p:nvPr>
        </p:nvSpPr>
        <p:spPr/>
        <p:txBody>
          <a:bodyPr/>
          <a:lstStyle/>
          <a:p>
            <a:r>
              <a:rPr lang="en-US" dirty="0"/>
              <a:t>What are folk races?</a:t>
            </a:r>
          </a:p>
        </p:txBody>
      </p:sp>
      <p:pic>
        <p:nvPicPr>
          <p:cNvPr id="6" name="Picture 2" descr="OMNIA Podcast: Philosophy of Race (Audio) | Omnia">
            <a:extLst>
              <a:ext uri="{FF2B5EF4-FFF2-40B4-BE49-F238E27FC236}">
                <a16:creationId xmlns:a16="http://schemas.microsoft.com/office/drawing/2014/main" id="{20007304-6CBE-3543-B082-E2A52DEFED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29" r="44767" b="18254"/>
          <a:stretch/>
        </p:blipFill>
        <p:spPr bwMode="auto">
          <a:xfrm>
            <a:off x="8483906" y="1565633"/>
            <a:ext cx="3708094" cy="40838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09" r="29173"/>
          <a:stretch/>
        </p:blipFill>
        <p:spPr bwMode="auto">
          <a:xfrm>
            <a:off x="0" y="1565633"/>
            <a:ext cx="4335650" cy="4083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ally Haslanger - Wikipedia">
            <a:extLst>
              <a:ext uri="{FF2B5EF4-FFF2-40B4-BE49-F238E27FC236}">
                <a16:creationId xmlns:a16="http://schemas.microsoft.com/office/drawing/2014/main" id="{FF08B53D-8B12-7042-B6AF-D901CE8F8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9339" y="1565633"/>
            <a:ext cx="4100878" cy="40838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B6D07DC-EE1F-1542-B341-8AE21BAF7C52}"/>
              </a:ext>
            </a:extLst>
          </p:cNvPr>
          <p:cNvSpPr txBox="1"/>
          <p:nvPr/>
        </p:nvSpPr>
        <p:spPr>
          <a:xfrm>
            <a:off x="1038092" y="5787278"/>
            <a:ext cx="2259465" cy="923330"/>
          </a:xfrm>
          <a:prstGeom prst="rect">
            <a:avLst/>
          </a:prstGeom>
          <a:noFill/>
        </p:spPr>
        <p:txBody>
          <a:bodyPr wrap="none" rtlCol="0">
            <a:spAutoFit/>
          </a:bodyPr>
          <a:lstStyle/>
          <a:p>
            <a:pPr algn="ctr"/>
            <a:r>
              <a:rPr lang="en-US" dirty="0"/>
              <a:t>Appiah</a:t>
            </a:r>
          </a:p>
          <a:p>
            <a:pPr algn="ctr"/>
            <a:r>
              <a:rPr lang="en-US" dirty="0"/>
              <a:t>Folk races do not exist</a:t>
            </a:r>
          </a:p>
          <a:p>
            <a:pPr algn="ctr"/>
            <a:r>
              <a:rPr lang="en-US" dirty="0"/>
              <a:t>(“Dodos”)</a:t>
            </a:r>
          </a:p>
        </p:txBody>
      </p:sp>
      <p:sp>
        <p:nvSpPr>
          <p:cNvPr id="10" name="TextBox 9">
            <a:extLst>
              <a:ext uri="{FF2B5EF4-FFF2-40B4-BE49-F238E27FC236}">
                <a16:creationId xmlns:a16="http://schemas.microsoft.com/office/drawing/2014/main" id="{AFBF43F1-C430-DD44-8990-99B2601AA9E5}"/>
              </a:ext>
            </a:extLst>
          </p:cNvPr>
          <p:cNvSpPr txBox="1"/>
          <p:nvPr/>
        </p:nvSpPr>
        <p:spPr>
          <a:xfrm>
            <a:off x="4881058" y="5787278"/>
            <a:ext cx="3057440" cy="923330"/>
          </a:xfrm>
          <a:prstGeom prst="rect">
            <a:avLst/>
          </a:prstGeom>
          <a:noFill/>
        </p:spPr>
        <p:txBody>
          <a:bodyPr wrap="none" rtlCol="0">
            <a:spAutoFit/>
          </a:bodyPr>
          <a:lstStyle/>
          <a:p>
            <a:pPr algn="ctr"/>
            <a:r>
              <a:rPr lang="en-US" dirty="0" err="1"/>
              <a:t>Haslanger</a:t>
            </a:r>
            <a:endParaRPr lang="en-US" dirty="0"/>
          </a:p>
          <a:p>
            <a:pPr algn="ctr"/>
            <a:r>
              <a:rPr lang="en-US" dirty="0"/>
              <a:t>Folk races are social categories</a:t>
            </a:r>
          </a:p>
          <a:p>
            <a:pPr algn="ctr"/>
            <a:r>
              <a:rPr lang="en-US" dirty="0"/>
              <a:t>(“Dimes”)</a:t>
            </a:r>
          </a:p>
        </p:txBody>
      </p:sp>
      <p:sp>
        <p:nvSpPr>
          <p:cNvPr id="11" name="TextBox 10">
            <a:extLst>
              <a:ext uri="{FF2B5EF4-FFF2-40B4-BE49-F238E27FC236}">
                <a16:creationId xmlns:a16="http://schemas.microsoft.com/office/drawing/2014/main" id="{D2A716C3-C98E-CF40-B379-B731D39E71BF}"/>
              </a:ext>
            </a:extLst>
          </p:cNvPr>
          <p:cNvSpPr txBox="1"/>
          <p:nvPr/>
        </p:nvSpPr>
        <p:spPr>
          <a:xfrm>
            <a:off x="8625851" y="5787278"/>
            <a:ext cx="3424207" cy="923330"/>
          </a:xfrm>
          <a:prstGeom prst="rect">
            <a:avLst/>
          </a:prstGeom>
          <a:noFill/>
        </p:spPr>
        <p:txBody>
          <a:bodyPr wrap="none" rtlCol="0">
            <a:spAutoFit/>
          </a:bodyPr>
          <a:lstStyle/>
          <a:p>
            <a:pPr algn="ctr"/>
            <a:r>
              <a:rPr lang="en-US" dirty="0" err="1"/>
              <a:t>Quayshawn</a:t>
            </a:r>
            <a:r>
              <a:rPr lang="en-US" dirty="0"/>
              <a:t> Spencer</a:t>
            </a:r>
          </a:p>
          <a:p>
            <a:pPr algn="ctr"/>
            <a:r>
              <a:rPr lang="en-US" dirty="0"/>
              <a:t>Folk races are biological categories</a:t>
            </a:r>
          </a:p>
          <a:p>
            <a:pPr algn="ctr"/>
            <a:r>
              <a:rPr lang="en-US" dirty="0"/>
              <a:t>(“Dingoes”)</a:t>
            </a:r>
          </a:p>
        </p:txBody>
      </p:sp>
    </p:spTree>
    <p:extLst>
      <p:ext uri="{BB962C8B-B14F-4D97-AF65-F5344CB8AC3E}">
        <p14:creationId xmlns:p14="http://schemas.microsoft.com/office/powerpoint/2010/main" val="48605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0C94-B200-954C-B59E-10DEF0C557C0}"/>
              </a:ext>
            </a:extLst>
          </p:cNvPr>
          <p:cNvSpPr>
            <a:spLocks noGrp="1"/>
          </p:cNvSpPr>
          <p:nvPr>
            <p:ph type="title"/>
          </p:nvPr>
        </p:nvSpPr>
        <p:spPr>
          <a:xfrm>
            <a:off x="117385" y="147392"/>
            <a:ext cx="4218265" cy="1325563"/>
          </a:xfrm>
          <a:solidFill>
            <a:schemeClr val="accent4">
              <a:lumMod val="20000"/>
              <a:lumOff val="80000"/>
            </a:schemeClr>
          </a:solidFill>
        </p:spPr>
        <p:txBody>
          <a:bodyPr/>
          <a:lstStyle/>
          <a:p>
            <a:pPr algn="ctr"/>
            <a:r>
              <a:rPr lang="en-US" dirty="0" err="1"/>
              <a:t>Eliminativism</a:t>
            </a:r>
            <a:endParaRPr lang="en-US" dirty="0"/>
          </a:p>
        </p:txBody>
      </p:sp>
      <p:pic>
        <p:nvPicPr>
          <p:cNvPr id="6" name="Picture 2" descr="OMNIA Podcast: Philosophy of Race (Audio) | Omnia">
            <a:extLst>
              <a:ext uri="{FF2B5EF4-FFF2-40B4-BE49-F238E27FC236}">
                <a16:creationId xmlns:a16="http://schemas.microsoft.com/office/drawing/2014/main" id="{20007304-6CBE-3543-B082-E2A52DEFED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29" r="44767" b="18254"/>
          <a:stretch/>
        </p:blipFill>
        <p:spPr bwMode="auto">
          <a:xfrm>
            <a:off x="8483906" y="1565633"/>
            <a:ext cx="3708094" cy="40838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09" r="29173"/>
          <a:stretch/>
        </p:blipFill>
        <p:spPr bwMode="auto">
          <a:xfrm>
            <a:off x="0" y="1565633"/>
            <a:ext cx="4335650" cy="4083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ally Haslanger - Wikipedia">
            <a:extLst>
              <a:ext uri="{FF2B5EF4-FFF2-40B4-BE49-F238E27FC236}">
                <a16:creationId xmlns:a16="http://schemas.microsoft.com/office/drawing/2014/main" id="{FF08B53D-8B12-7042-B6AF-D901CE8F8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9339" y="1565633"/>
            <a:ext cx="4100878" cy="40838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B6D07DC-EE1F-1542-B341-8AE21BAF7C52}"/>
              </a:ext>
            </a:extLst>
          </p:cNvPr>
          <p:cNvSpPr txBox="1"/>
          <p:nvPr/>
        </p:nvSpPr>
        <p:spPr>
          <a:xfrm>
            <a:off x="1038092" y="5787278"/>
            <a:ext cx="2259465" cy="923330"/>
          </a:xfrm>
          <a:prstGeom prst="rect">
            <a:avLst/>
          </a:prstGeom>
          <a:noFill/>
        </p:spPr>
        <p:txBody>
          <a:bodyPr wrap="none" rtlCol="0">
            <a:spAutoFit/>
          </a:bodyPr>
          <a:lstStyle/>
          <a:p>
            <a:pPr algn="ctr"/>
            <a:r>
              <a:rPr lang="en-US" dirty="0"/>
              <a:t>Appiah</a:t>
            </a:r>
          </a:p>
          <a:p>
            <a:pPr algn="ctr"/>
            <a:r>
              <a:rPr lang="en-US" dirty="0"/>
              <a:t>Folk races do not exist</a:t>
            </a:r>
          </a:p>
          <a:p>
            <a:pPr algn="ctr"/>
            <a:r>
              <a:rPr lang="en-US" dirty="0"/>
              <a:t>(“Dodos”)</a:t>
            </a:r>
          </a:p>
        </p:txBody>
      </p:sp>
      <p:sp>
        <p:nvSpPr>
          <p:cNvPr id="10" name="TextBox 9">
            <a:extLst>
              <a:ext uri="{FF2B5EF4-FFF2-40B4-BE49-F238E27FC236}">
                <a16:creationId xmlns:a16="http://schemas.microsoft.com/office/drawing/2014/main" id="{AFBF43F1-C430-DD44-8990-99B2601AA9E5}"/>
              </a:ext>
            </a:extLst>
          </p:cNvPr>
          <p:cNvSpPr txBox="1"/>
          <p:nvPr/>
        </p:nvSpPr>
        <p:spPr>
          <a:xfrm>
            <a:off x="4881058" y="5787278"/>
            <a:ext cx="3057440" cy="923330"/>
          </a:xfrm>
          <a:prstGeom prst="rect">
            <a:avLst/>
          </a:prstGeom>
          <a:noFill/>
        </p:spPr>
        <p:txBody>
          <a:bodyPr wrap="none" rtlCol="0">
            <a:spAutoFit/>
          </a:bodyPr>
          <a:lstStyle/>
          <a:p>
            <a:pPr algn="ctr"/>
            <a:r>
              <a:rPr lang="en-US" dirty="0" err="1"/>
              <a:t>Haslanger</a:t>
            </a:r>
            <a:endParaRPr lang="en-US" dirty="0"/>
          </a:p>
          <a:p>
            <a:pPr algn="ctr"/>
            <a:r>
              <a:rPr lang="en-US" dirty="0"/>
              <a:t>Folk races are social categories</a:t>
            </a:r>
          </a:p>
          <a:p>
            <a:pPr algn="ctr"/>
            <a:r>
              <a:rPr lang="en-US" dirty="0"/>
              <a:t>(“Dimes”)</a:t>
            </a:r>
          </a:p>
        </p:txBody>
      </p:sp>
      <p:sp>
        <p:nvSpPr>
          <p:cNvPr id="11" name="TextBox 10">
            <a:extLst>
              <a:ext uri="{FF2B5EF4-FFF2-40B4-BE49-F238E27FC236}">
                <a16:creationId xmlns:a16="http://schemas.microsoft.com/office/drawing/2014/main" id="{D2A716C3-C98E-CF40-B379-B731D39E71BF}"/>
              </a:ext>
            </a:extLst>
          </p:cNvPr>
          <p:cNvSpPr txBox="1"/>
          <p:nvPr/>
        </p:nvSpPr>
        <p:spPr>
          <a:xfrm>
            <a:off x="8625851" y="5787278"/>
            <a:ext cx="3424207" cy="923330"/>
          </a:xfrm>
          <a:prstGeom prst="rect">
            <a:avLst/>
          </a:prstGeom>
          <a:noFill/>
        </p:spPr>
        <p:txBody>
          <a:bodyPr wrap="none" rtlCol="0">
            <a:spAutoFit/>
          </a:bodyPr>
          <a:lstStyle/>
          <a:p>
            <a:pPr algn="ctr"/>
            <a:r>
              <a:rPr lang="en-US" dirty="0" err="1"/>
              <a:t>Quayshawn</a:t>
            </a:r>
            <a:r>
              <a:rPr lang="en-US" dirty="0"/>
              <a:t> Spencer</a:t>
            </a:r>
          </a:p>
          <a:p>
            <a:pPr algn="ctr"/>
            <a:r>
              <a:rPr lang="en-US" dirty="0"/>
              <a:t>Folk races are biological categories</a:t>
            </a:r>
          </a:p>
          <a:p>
            <a:pPr algn="ctr"/>
            <a:r>
              <a:rPr lang="en-US" dirty="0"/>
              <a:t>(“Dingoes”)</a:t>
            </a:r>
          </a:p>
        </p:txBody>
      </p:sp>
      <p:sp>
        <p:nvSpPr>
          <p:cNvPr id="12" name="Title 1">
            <a:extLst>
              <a:ext uri="{FF2B5EF4-FFF2-40B4-BE49-F238E27FC236}">
                <a16:creationId xmlns:a16="http://schemas.microsoft.com/office/drawing/2014/main" id="{7745D26E-52B0-5746-A137-D79B02B8977B}"/>
              </a:ext>
            </a:extLst>
          </p:cNvPr>
          <p:cNvSpPr txBox="1">
            <a:spLocks/>
          </p:cNvSpPr>
          <p:nvPr/>
        </p:nvSpPr>
        <p:spPr>
          <a:xfrm>
            <a:off x="4359339" y="147391"/>
            <a:ext cx="7784005" cy="1325563"/>
          </a:xfrm>
          <a:prstGeom prst="rect">
            <a:avLst/>
          </a:prstGeom>
          <a:solidFill>
            <a:schemeClr val="accent5">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Realism</a:t>
            </a:r>
          </a:p>
        </p:txBody>
      </p:sp>
    </p:spTree>
    <p:extLst>
      <p:ext uri="{BB962C8B-B14F-4D97-AF65-F5344CB8AC3E}">
        <p14:creationId xmlns:p14="http://schemas.microsoft.com/office/powerpoint/2010/main" val="30413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0C94-B200-954C-B59E-10DEF0C557C0}"/>
              </a:ext>
            </a:extLst>
          </p:cNvPr>
          <p:cNvSpPr>
            <a:spLocks noGrp="1"/>
          </p:cNvSpPr>
          <p:nvPr>
            <p:ph type="title"/>
          </p:nvPr>
        </p:nvSpPr>
        <p:spPr/>
        <p:txBody>
          <a:bodyPr/>
          <a:lstStyle/>
          <a:p>
            <a:r>
              <a:rPr lang="en-US" dirty="0"/>
              <a:t>What are folk races?</a:t>
            </a:r>
          </a:p>
        </p:txBody>
      </p:sp>
      <p:pic>
        <p:nvPicPr>
          <p:cNvPr id="7" name="Picture 6" descr="Kwame Anthony Appiah: Is religion good or bad? (This is a trick question) -  YouTube">
            <a:extLst>
              <a:ext uri="{FF2B5EF4-FFF2-40B4-BE49-F238E27FC236}">
                <a16:creationId xmlns:a16="http://schemas.microsoft.com/office/drawing/2014/main" id="{1614AF5E-5F64-B74E-BD67-CBFEEFB11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09" r="29173"/>
          <a:stretch/>
        </p:blipFill>
        <p:spPr bwMode="auto">
          <a:xfrm>
            <a:off x="0" y="1565633"/>
            <a:ext cx="4335650" cy="40838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B6D07DC-EE1F-1542-B341-8AE21BAF7C52}"/>
              </a:ext>
            </a:extLst>
          </p:cNvPr>
          <p:cNvSpPr txBox="1"/>
          <p:nvPr/>
        </p:nvSpPr>
        <p:spPr>
          <a:xfrm>
            <a:off x="1744471" y="5787278"/>
            <a:ext cx="846706" cy="369332"/>
          </a:xfrm>
          <a:prstGeom prst="rect">
            <a:avLst/>
          </a:prstGeom>
          <a:noFill/>
        </p:spPr>
        <p:txBody>
          <a:bodyPr wrap="none" rtlCol="0">
            <a:spAutoFit/>
          </a:bodyPr>
          <a:lstStyle/>
          <a:p>
            <a:pPr algn="ctr"/>
            <a:r>
              <a:rPr lang="en-US" dirty="0"/>
              <a:t>Appiah</a:t>
            </a:r>
          </a:p>
        </p:txBody>
      </p:sp>
      <p:sp>
        <p:nvSpPr>
          <p:cNvPr id="12" name="TextBox 11">
            <a:extLst>
              <a:ext uri="{FF2B5EF4-FFF2-40B4-BE49-F238E27FC236}">
                <a16:creationId xmlns:a16="http://schemas.microsoft.com/office/drawing/2014/main" id="{A3D94A0D-6290-2B4D-993C-F728D11122FA}"/>
              </a:ext>
            </a:extLst>
          </p:cNvPr>
          <p:cNvSpPr txBox="1"/>
          <p:nvPr/>
        </p:nvSpPr>
        <p:spPr>
          <a:xfrm>
            <a:off x="5012266" y="1565633"/>
            <a:ext cx="6536265" cy="2862322"/>
          </a:xfrm>
          <a:prstGeom prst="rect">
            <a:avLst/>
          </a:prstGeom>
          <a:noFill/>
        </p:spPr>
        <p:txBody>
          <a:bodyPr wrap="square" rtlCol="0">
            <a:spAutoFit/>
          </a:bodyPr>
          <a:lstStyle/>
          <a:p>
            <a:r>
              <a:rPr lang="en-US" sz="3000" dirty="0"/>
              <a:t>“The truth is that there are no races: there is nothing in the world that can do all we ask ‘race’ to do for us. The evil that is done is done by the concept and by easy—yet impossible—assumptions as to its application.”</a:t>
            </a:r>
          </a:p>
        </p:txBody>
      </p:sp>
      <p:pic>
        <p:nvPicPr>
          <p:cNvPr id="7170" name="Picture 2" descr="Dodos killed by deadly combination of humans and MEGADROUGHT | Daily Mail  Online">
            <a:extLst>
              <a:ext uri="{FF2B5EF4-FFF2-40B4-BE49-F238E27FC236}">
                <a16:creationId xmlns:a16="http://schemas.microsoft.com/office/drawing/2014/main" id="{AFD9CC32-A93B-9740-837F-7571310455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112"/>
          <a:stretch/>
        </p:blipFill>
        <p:spPr bwMode="auto">
          <a:xfrm>
            <a:off x="9014733" y="4038063"/>
            <a:ext cx="2232248" cy="2508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697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a:bodyPr>
          <a:lstStyle/>
          <a:p>
            <a:r>
              <a:rPr lang="en-US" dirty="0"/>
              <a:t>W.E.B. Du </a:t>
            </a:r>
            <a:r>
              <a:rPr lang="en-US" dirty="0" err="1"/>
              <a:t>Bois</a:t>
            </a:r>
            <a:r>
              <a:rPr lang="en-US" dirty="0"/>
              <a:t> (1868-1963)</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3785419"/>
          </a:xfrm>
        </p:spPr>
        <p:txBody>
          <a:bodyPr>
            <a:normAutofit/>
          </a:bodyPr>
          <a:lstStyle/>
          <a:p>
            <a:r>
              <a:rPr lang="en-US" dirty="0"/>
              <a:t>American sociologist who studied race</a:t>
            </a:r>
          </a:p>
          <a:p>
            <a:r>
              <a:rPr lang="en-US" dirty="0"/>
              <a:t>Co-founder of the NAACP</a:t>
            </a:r>
          </a:p>
          <a:p>
            <a:r>
              <a:rPr lang="en-US" dirty="0"/>
              <a:t>First African American to receive Ph.D. from Harvard (1895)</a:t>
            </a:r>
          </a:p>
          <a:p>
            <a:r>
              <a:rPr lang="en-US" dirty="0"/>
              <a:t>“Called his life story the ‘autobiography of a race concept’”</a:t>
            </a:r>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88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49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3156-BA2C-F747-A546-6AE5ED0D7FF9}"/>
              </a:ext>
            </a:extLst>
          </p:cNvPr>
          <p:cNvSpPr>
            <a:spLocks noGrp="1"/>
          </p:cNvSpPr>
          <p:nvPr>
            <p:ph type="title"/>
          </p:nvPr>
        </p:nvSpPr>
        <p:spPr>
          <a:xfrm>
            <a:off x="4965430" y="629268"/>
            <a:ext cx="6586491" cy="1286160"/>
          </a:xfrm>
        </p:spPr>
        <p:txBody>
          <a:bodyPr anchor="b">
            <a:normAutofit fontScale="90000"/>
          </a:bodyPr>
          <a:lstStyle/>
          <a:p>
            <a:r>
              <a:rPr lang="en-US" dirty="0"/>
              <a:t>“The Conservation of Races” (1897)</a:t>
            </a:r>
          </a:p>
        </p:txBody>
      </p:sp>
      <p:sp>
        <p:nvSpPr>
          <p:cNvPr id="3" name="Content Placeholder 2">
            <a:extLst>
              <a:ext uri="{FF2B5EF4-FFF2-40B4-BE49-F238E27FC236}">
                <a16:creationId xmlns:a16="http://schemas.microsoft.com/office/drawing/2014/main" id="{270C1CFB-48F9-7543-8CD0-380AECC4127C}"/>
              </a:ext>
            </a:extLst>
          </p:cNvPr>
          <p:cNvSpPr>
            <a:spLocks noGrp="1"/>
          </p:cNvSpPr>
          <p:nvPr>
            <p:ph idx="1"/>
          </p:nvPr>
        </p:nvSpPr>
        <p:spPr>
          <a:xfrm>
            <a:off x="4965431" y="2438400"/>
            <a:ext cx="6586489" cy="3785419"/>
          </a:xfrm>
        </p:spPr>
        <p:txBody>
          <a:bodyPr>
            <a:normAutofit/>
          </a:bodyPr>
          <a:lstStyle/>
          <a:p>
            <a:pPr marL="0" indent="0">
              <a:buNone/>
            </a:pPr>
            <a:r>
              <a:rPr lang="en-US" dirty="0"/>
              <a:t>African Americans have “been led to … minimize race distinctions” because “back of most of the discussions of race with which he is familiar, have lurked certain assumptions as to his natural abilities, as to his political, intellectual and moral status, which he felt were wrong.”</a:t>
            </a:r>
          </a:p>
        </p:txBody>
      </p:sp>
      <p:pic>
        <p:nvPicPr>
          <p:cNvPr id="1026" name="Picture 2" descr="WEB Du Bois: retracing his attempt to challenge racism with data | Culture  | The Guardian">
            <a:extLst>
              <a:ext uri="{FF2B5EF4-FFF2-40B4-BE49-F238E27FC236}">
                <a16:creationId xmlns:a16="http://schemas.microsoft.com/office/drawing/2014/main" id="{9FD4736F-34DF-2E46-8DBC-B54F3E02AA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 r="30328"/>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088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72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1356</TotalTime>
  <Words>4433</Words>
  <Application>Microsoft Macintosh PowerPoint</Application>
  <PresentationFormat>Widescreen</PresentationFormat>
  <Paragraphs>321</Paragraphs>
  <Slides>43</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Appiah and Haslanger on Race</vt:lpstr>
      <vt:lpstr>Folk races</vt:lpstr>
      <vt:lpstr>What are folk races?</vt:lpstr>
      <vt:lpstr>What is a square?</vt:lpstr>
      <vt:lpstr>What are folk races?</vt:lpstr>
      <vt:lpstr>Eliminativism</vt:lpstr>
      <vt:lpstr>What are folk races?</vt:lpstr>
      <vt:lpstr>W.E.B. Du Bois (1868-1963)</vt:lpstr>
      <vt:lpstr>“The Conservation of Races” (1897)</vt:lpstr>
      <vt:lpstr>The biological conception</vt:lpstr>
      <vt:lpstr>The biological conception</vt:lpstr>
      <vt:lpstr>The biological conception</vt:lpstr>
      <vt:lpstr>Race as social category</vt:lpstr>
      <vt:lpstr>Pan-Africanism</vt:lpstr>
      <vt:lpstr>Project</vt:lpstr>
      <vt:lpstr>Race as social category</vt:lpstr>
      <vt:lpstr>“Color” as the physical indicators of race</vt:lpstr>
      <vt:lpstr>Race as social category</vt:lpstr>
      <vt:lpstr>Race as social category</vt:lpstr>
      <vt:lpstr>Race as social category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Eliminativism</vt:lpstr>
      <vt:lpstr>Isn’t it obvious that races exist?</vt:lpstr>
      <vt:lpstr>Race as social category</vt:lpstr>
      <vt:lpstr>Race as social category</vt:lpstr>
      <vt:lpstr>Three approaches to giving an account of what race is</vt:lpstr>
      <vt:lpstr>The analytical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Eliminativism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Grant</dc:creator>
  <cp:lastModifiedBy>Grant, David M.</cp:lastModifiedBy>
  <cp:revision>188</cp:revision>
  <dcterms:created xsi:type="dcterms:W3CDTF">2021-10-01T16:19:39Z</dcterms:created>
  <dcterms:modified xsi:type="dcterms:W3CDTF">2021-10-21T16:13:11Z</dcterms:modified>
</cp:coreProperties>
</file>